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sldIdLst>
    <p:sldId id="256" r:id="rId2"/>
    <p:sldId id="257" r:id="rId3"/>
    <p:sldId id="261" r:id="rId4"/>
    <p:sldId id="259" r:id="rId5"/>
    <p:sldId id="260" r:id="rId6"/>
    <p:sldId id="282" r:id="rId7"/>
    <p:sldId id="283" r:id="rId8"/>
    <p:sldId id="284" r:id="rId9"/>
    <p:sldId id="269" r:id="rId10"/>
    <p:sldId id="262" r:id="rId11"/>
    <p:sldId id="265" r:id="rId12"/>
    <p:sldId id="267" r:id="rId13"/>
    <p:sldId id="270" r:id="rId14"/>
    <p:sldId id="263" r:id="rId15"/>
    <p:sldId id="268"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C4"/>
    <a:srgbClr val="66CCFF"/>
    <a:srgbClr val="FFFF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8" autoAdjust="0"/>
    <p:restoredTop sz="95913" autoAdjust="0"/>
  </p:normalViewPr>
  <p:slideViewPr>
    <p:cSldViewPr snapToGrid="0">
      <p:cViewPr varScale="1">
        <p:scale>
          <a:sx n="95" d="100"/>
          <a:sy n="95" d="100"/>
        </p:scale>
        <p:origin x="6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9E5CC-A65E-62F8-2AAF-E6A695E29B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4093C2E-80FE-B4E6-EFFC-AC16FCD87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DC457A6-676A-43E2-6E7F-4AE3CC9D40C1}"/>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9E91EF9C-9D51-55C3-D568-DA47C1D0A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88D1D5-81F4-2AE6-60A4-A5C3A4725E79}"/>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88448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A7123-700E-525F-4D83-1781911710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869C8DC-896F-1E54-A8EC-DF6538E9753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B6AE2-2738-0D49-6A6D-BBA8C950F64E}"/>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FB5C41CD-CDBD-B6EB-B180-1AC98F1BB2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4151DB-A089-2A68-21DA-22935B650073}"/>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277414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1894A0-5A0F-5F13-C72F-F1E4F100921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5C5A77-7FC7-AC40-41FA-23CE5316285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EBB5D2-DE65-C461-7B0C-992C349D4A9D}"/>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F1E175DE-4B49-66B1-730D-4E9091F1AD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9E034B-945E-AE81-B03F-B85AC27BB0A4}"/>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220183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92377-A766-D94F-395B-D3C5A82B34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ADB415-9F24-7909-5E7A-684E55C82F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EAF8E0-85B7-1FA5-5359-DF9C42C09003}"/>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8E8B3CFA-5DE0-CF9F-ED38-6883EED58D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06A2A4-4D05-0489-1E5B-C0F094AD3792}"/>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420713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D3433-AC06-2703-0F89-E3E3850208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74977AB-AD8D-01A5-F65F-59514F074C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2E693CC-5683-F6A1-73A9-94BA6943C6F3}"/>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367AE678-75BA-B48B-9D4B-FFC5F8E675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797F42-CC30-229D-7009-E457987D1272}"/>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340849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5C18E-4B49-0F54-5D96-D06C4BB267A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2C5580-D00B-B1B8-91A3-7AB579CDC8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CE05871-2A6B-DEE3-DCE5-131BA05B57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9AB212E-50A3-F6E2-DBC1-8B69208EA03F}"/>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45FA9187-C36B-5B5B-AF4C-C96B84C7C1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C5E15F-5132-8FBA-ABD3-033F2A13FD2E}"/>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92508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AEDD5-27D3-C3E5-E9D9-F58805D8ED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D9E3CC-F9AC-52A0-7174-F21E80BBAC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D3A19D8-BF84-B535-FFA7-CB89B6DDC8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75861D2-C677-A6F5-A650-A7A9DFB29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0083A61-BC9B-C5C6-D374-51B1197FF0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35275D-08FE-35F7-A667-219DEE1255A2}"/>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8" name="页脚占位符 7">
            <a:extLst>
              <a:ext uri="{FF2B5EF4-FFF2-40B4-BE49-F238E27FC236}">
                <a16:creationId xmlns:a16="http://schemas.microsoft.com/office/drawing/2014/main" id="{6422CBCC-20FA-DE2D-255B-2732828D60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3D9B3AE-145B-039B-A9C6-25A145E17A28}"/>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155986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228B4-9204-52E3-6F7A-00AF088A532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2C8FAB-F3B9-1549-B2AE-656CAA4E28EF}"/>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4" name="页脚占位符 3">
            <a:extLst>
              <a:ext uri="{FF2B5EF4-FFF2-40B4-BE49-F238E27FC236}">
                <a16:creationId xmlns:a16="http://schemas.microsoft.com/office/drawing/2014/main" id="{693A0425-70F8-070D-C053-AFC49E1C0E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67C99A-9F05-B6C9-DC2A-86287FE2846D}"/>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3321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4F17AC-1CF6-4CD5-1465-53F233D436B2}"/>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3" name="页脚占位符 2">
            <a:extLst>
              <a:ext uri="{FF2B5EF4-FFF2-40B4-BE49-F238E27FC236}">
                <a16:creationId xmlns:a16="http://schemas.microsoft.com/office/drawing/2014/main" id="{1A91775F-FBAE-03F9-8DB7-2FF382E3E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2E26AEA-3B27-FC05-BFBF-4C279E994A0D}"/>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119238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AC99B-D902-2ACC-C346-5DE827FABD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3B9931-AD81-81C9-E3A2-2DA797324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3A6172-537A-520B-8411-97827EC3A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BDF8F9-7B64-9EB7-3423-87B837640B42}"/>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0F8A2E0E-1EE4-4B08-FC1A-5285C133D2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FBF7BE-D3AF-995D-CBE2-7F02285A112A}"/>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39216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FF07A-E84A-8363-C5AC-7568C85C21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533F323-50FF-365C-CAE0-6F28354EC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902F30-1923-02AB-E5D8-B61A2D34F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864C86-2369-6F92-D123-CF61AD8A34FE}"/>
              </a:ext>
            </a:extLst>
          </p:cNvPr>
          <p:cNvSpPr>
            <a:spLocks noGrp="1"/>
          </p:cNvSpPr>
          <p:nvPr>
            <p:ph type="dt" sz="half" idx="10"/>
          </p:nvPr>
        </p:nvSpPr>
        <p:spPr/>
        <p:txBody>
          <a:bodyPr/>
          <a:lstStyle/>
          <a:p>
            <a:fld id="{ECC258EB-81FA-4E22-9104-1D3E1B355C74}" type="datetimeFigureOut">
              <a:rPr lang="zh-CN" altLang="en-US" smtClean="0"/>
              <a:t>2023/6/8</a:t>
            </a:fld>
            <a:endParaRPr lang="zh-CN" altLang="en-US"/>
          </a:p>
        </p:txBody>
      </p:sp>
      <p:sp>
        <p:nvSpPr>
          <p:cNvPr id="6" name="页脚占位符 5">
            <a:extLst>
              <a:ext uri="{FF2B5EF4-FFF2-40B4-BE49-F238E27FC236}">
                <a16:creationId xmlns:a16="http://schemas.microsoft.com/office/drawing/2014/main" id="{D3E73AD7-3710-4213-0459-37973B67AE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5839E5-BDC4-95F3-7FDF-546D4A367421}"/>
              </a:ext>
            </a:extLst>
          </p:cNvPr>
          <p:cNvSpPr>
            <a:spLocks noGrp="1"/>
          </p:cNvSpPr>
          <p:nvPr>
            <p:ph type="sldNum" sz="quarter" idx="12"/>
          </p:nvPr>
        </p:nvSpPr>
        <p:spPr/>
        <p:txBody>
          <a:body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215991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C9696B-BBD2-0FA5-7875-C0806195EA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1EF37D-70B9-56DF-84CA-C9ADBD105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60AAA6-E485-4A89-86F7-6DDA4E266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258EB-81FA-4E22-9104-1D3E1B355C74}" type="datetimeFigureOut">
              <a:rPr lang="zh-CN" altLang="en-US" smtClean="0"/>
              <a:t>2023/6/8</a:t>
            </a:fld>
            <a:endParaRPr lang="zh-CN" altLang="en-US"/>
          </a:p>
        </p:txBody>
      </p:sp>
      <p:sp>
        <p:nvSpPr>
          <p:cNvPr id="5" name="页脚占位符 4">
            <a:extLst>
              <a:ext uri="{FF2B5EF4-FFF2-40B4-BE49-F238E27FC236}">
                <a16:creationId xmlns:a16="http://schemas.microsoft.com/office/drawing/2014/main" id="{8F639C59-7C4F-5753-03A0-AB72E42882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244109-8E9A-211B-9A5F-73401E5E78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A5FC2A-7A7B-48F5-862A-00FE848B088E}" type="slidenum">
              <a:rPr lang="zh-CN" altLang="en-US" smtClean="0"/>
              <a:t>‹#›</a:t>
            </a:fld>
            <a:endParaRPr lang="zh-CN" altLang="en-US"/>
          </a:p>
        </p:txBody>
      </p:sp>
    </p:spTree>
    <p:extLst>
      <p:ext uri="{BB962C8B-B14F-4D97-AF65-F5344CB8AC3E}">
        <p14:creationId xmlns:p14="http://schemas.microsoft.com/office/powerpoint/2010/main" val="301978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620CFE2-997F-55AC-52D0-85FED3874F73}"/>
              </a:ext>
            </a:extLst>
          </p:cNvPr>
          <p:cNvSpPr/>
          <p:nvPr/>
        </p:nvSpPr>
        <p:spPr>
          <a:xfrm>
            <a:off x="-102124" y="1800519"/>
            <a:ext cx="12396247" cy="247924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DA48F10-A244-A415-D1F2-2B6CC14A94E8}"/>
              </a:ext>
            </a:extLst>
          </p:cNvPr>
          <p:cNvSpPr>
            <a:spLocks noGrp="1"/>
          </p:cNvSpPr>
          <p:nvPr>
            <p:ph type="ctrTitle"/>
          </p:nvPr>
        </p:nvSpPr>
        <p:spPr>
          <a:xfrm>
            <a:off x="-2510673" y="2543930"/>
            <a:ext cx="17213344" cy="748252"/>
          </a:xfrm>
          <a:noFill/>
        </p:spPr>
        <p:txBody>
          <a:bodyPr>
            <a:noAutofit/>
          </a:bodyPr>
          <a:lstStyle/>
          <a:p>
            <a:pPr>
              <a:lnSpc>
                <a:spcPct val="200000"/>
              </a:lnSpc>
              <a:spcBef>
                <a:spcPts val="1200"/>
              </a:spcBef>
              <a:spcAft>
                <a:spcPts val="600"/>
              </a:spcAft>
            </a:pPr>
            <a:r>
              <a:rPr lang="zh-CN" altLang="zh-CN" sz="5400" b="0" kern="100" dirty="0">
                <a:solidFill>
                  <a:schemeClr val="bg1"/>
                </a:solidFill>
                <a:effectLst/>
                <a:latin typeface="黑体" panose="02010609060101010101" pitchFamily="49" charset="-122"/>
                <a:ea typeface="黑体" panose="02010609060101010101" pitchFamily="49" charset="-122"/>
              </a:rPr>
              <a:t>电动汽车</a:t>
            </a:r>
            <a:r>
              <a:rPr lang="en-US" altLang="zh-CN" sz="5400" b="0" kern="100" dirty="0">
                <a:solidFill>
                  <a:schemeClr val="bg1"/>
                </a:solidFill>
                <a:effectLst/>
                <a:latin typeface="黑体" panose="02010609060101010101" pitchFamily="49" charset="-122"/>
                <a:ea typeface="黑体" panose="02010609060101010101" pitchFamily="49" charset="-122"/>
              </a:rPr>
              <a:t>CAN</a:t>
            </a:r>
            <a:r>
              <a:rPr lang="zh-CN" altLang="zh-CN" sz="5400" b="0" kern="100" dirty="0">
                <a:solidFill>
                  <a:schemeClr val="bg1"/>
                </a:solidFill>
                <a:effectLst/>
                <a:latin typeface="黑体" panose="02010609060101010101" pitchFamily="49" charset="-122"/>
                <a:ea typeface="黑体" panose="02010609060101010101" pitchFamily="49" charset="-122"/>
              </a:rPr>
              <a:t>总线网络通信系统设计</a:t>
            </a:r>
            <a:endParaRPr lang="zh-CN" altLang="zh-CN" sz="5400" b="1" kern="100" dirty="0">
              <a:solidFill>
                <a:schemeClr val="bg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0954D950-7836-2AF2-5D80-622372FFE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691" y="147784"/>
            <a:ext cx="1416616" cy="1436448"/>
          </a:xfrm>
          <a:prstGeom prst="rect">
            <a:avLst/>
          </a:prstGeom>
        </p:spPr>
      </p:pic>
      <p:sp>
        <p:nvSpPr>
          <p:cNvPr id="11" name="文本框 10">
            <a:extLst>
              <a:ext uri="{FF2B5EF4-FFF2-40B4-BE49-F238E27FC236}">
                <a16:creationId xmlns:a16="http://schemas.microsoft.com/office/drawing/2014/main" id="{41522C18-09D8-E0CD-9BE2-94401A9B0329}"/>
              </a:ext>
            </a:extLst>
          </p:cNvPr>
          <p:cNvSpPr txBox="1"/>
          <p:nvPr/>
        </p:nvSpPr>
        <p:spPr>
          <a:xfrm>
            <a:off x="2098920" y="4871577"/>
            <a:ext cx="1813317" cy="369332"/>
          </a:xfrm>
          <a:prstGeom prst="rect">
            <a:avLst/>
          </a:prstGeom>
          <a:noFill/>
        </p:spPr>
        <p:txBody>
          <a:bodyPr wrap="none" rtlCol="0">
            <a:spAutoFit/>
          </a:bodyPr>
          <a:lstStyle/>
          <a:p>
            <a:r>
              <a:rPr lang="zh-CN" altLang="en-US" dirty="0"/>
              <a:t>指导老师：李然</a:t>
            </a:r>
          </a:p>
        </p:txBody>
      </p:sp>
      <p:sp>
        <p:nvSpPr>
          <p:cNvPr id="12" name="标题 1">
            <a:extLst>
              <a:ext uri="{FF2B5EF4-FFF2-40B4-BE49-F238E27FC236}">
                <a16:creationId xmlns:a16="http://schemas.microsoft.com/office/drawing/2014/main" id="{C230BBAA-6BF0-C90B-D473-126715352A57}"/>
              </a:ext>
            </a:extLst>
          </p:cNvPr>
          <p:cNvSpPr txBox="1">
            <a:spLocks/>
          </p:cNvSpPr>
          <p:nvPr/>
        </p:nvSpPr>
        <p:spPr>
          <a:xfrm>
            <a:off x="3005579" y="3624979"/>
            <a:ext cx="6180840" cy="45778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200000"/>
              </a:lnSpc>
              <a:spcBef>
                <a:spcPts val="1200"/>
              </a:spcBef>
              <a:spcAft>
                <a:spcPts val="600"/>
              </a:spcAft>
            </a:pPr>
            <a:r>
              <a:rPr lang="zh-CN" altLang="en-US" sz="2800" kern="100" dirty="0">
                <a:solidFill>
                  <a:schemeClr val="bg1"/>
                </a:solidFill>
                <a:latin typeface="宋体" panose="02010600030101010101" pitchFamily="2" charset="-122"/>
                <a:ea typeface="宋体" panose="02010600030101010101" pitchFamily="2" charset="-122"/>
              </a:rPr>
              <a:t>哈尔滨理工大学电气与电子工程学院</a:t>
            </a:r>
            <a:endParaRPr lang="zh-CN" altLang="zh-CN" sz="2800" b="1" kern="100" dirty="0">
              <a:solidFill>
                <a:schemeClr val="bg1"/>
              </a:solidFill>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F6AAF83B-B346-8D30-6D44-E21A06BEE3C0}"/>
              </a:ext>
            </a:extLst>
          </p:cNvPr>
          <p:cNvSpPr/>
          <p:nvPr/>
        </p:nvSpPr>
        <p:spPr>
          <a:xfrm>
            <a:off x="916755" y="3435721"/>
            <a:ext cx="10358488"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D814967-90F9-2022-2E0A-2824174E5B05}"/>
              </a:ext>
            </a:extLst>
          </p:cNvPr>
          <p:cNvSpPr txBox="1"/>
          <p:nvPr/>
        </p:nvSpPr>
        <p:spPr>
          <a:xfrm>
            <a:off x="8279765" y="4871577"/>
            <a:ext cx="1800493" cy="369332"/>
          </a:xfrm>
          <a:prstGeom prst="rect">
            <a:avLst/>
          </a:prstGeom>
          <a:noFill/>
        </p:spPr>
        <p:txBody>
          <a:bodyPr wrap="none" rtlCol="0">
            <a:spAutoFit/>
          </a:bodyPr>
          <a:lstStyle/>
          <a:p>
            <a:r>
              <a:rPr lang="zh-CN" altLang="en-US" dirty="0"/>
              <a:t>答辩人：马翊尧</a:t>
            </a:r>
          </a:p>
        </p:txBody>
      </p:sp>
      <p:sp>
        <p:nvSpPr>
          <p:cNvPr id="16" name="矩形 15">
            <a:extLst>
              <a:ext uri="{FF2B5EF4-FFF2-40B4-BE49-F238E27FC236}">
                <a16:creationId xmlns:a16="http://schemas.microsoft.com/office/drawing/2014/main" id="{92A9E009-4F5E-6D58-EB55-F58505C2EC0E}"/>
              </a:ext>
            </a:extLst>
          </p:cNvPr>
          <p:cNvSpPr/>
          <p:nvPr/>
        </p:nvSpPr>
        <p:spPr>
          <a:xfrm flipV="1">
            <a:off x="2174068" y="5225744"/>
            <a:ext cx="1663020" cy="457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B67F02A-3335-51C2-B8BC-74A013924153}"/>
              </a:ext>
            </a:extLst>
          </p:cNvPr>
          <p:cNvSpPr/>
          <p:nvPr/>
        </p:nvSpPr>
        <p:spPr>
          <a:xfrm flipV="1">
            <a:off x="8354914" y="5225744"/>
            <a:ext cx="1663020" cy="457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459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en-US" altLang="zh-CN" sz="4400" dirty="0">
                <a:latin typeface="黑体" panose="02010609060101010101" pitchFamily="49" charset="-122"/>
                <a:ea typeface="黑体" panose="02010609060101010101" pitchFamily="49" charset="-122"/>
              </a:rPr>
              <a:t>CAN</a:t>
            </a:r>
            <a:r>
              <a:rPr lang="zh-CN" altLang="en-US" sz="4400" dirty="0">
                <a:latin typeface="黑体" panose="02010609060101010101" pitchFamily="49" charset="-122"/>
                <a:ea typeface="黑体" panose="02010609060101010101" pitchFamily="49" charset="-122"/>
              </a:rPr>
              <a:t>总线系统的仿真分析</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7" name="内容占位符 6">
            <a:extLst>
              <a:ext uri="{FF2B5EF4-FFF2-40B4-BE49-F238E27FC236}">
                <a16:creationId xmlns:a16="http://schemas.microsoft.com/office/drawing/2014/main" id="{3B4F6508-8A29-66BE-AE85-6B63D507183A}"/>
              </a:ext>
            </a:extLst>
          </p:cNvPr>
          <p:cNvSpPr>
            <a:spLocks noGrp="1"/>
          </p:cNvSpPr>
          <p:nvPr>
            <p:ph idx="1"/>
          </p:nvPr>
        </p:nvSpPr>
        <p:spPr>
          <a:xfrm>
            <a:off x="217897" y="1763485"/>
            <a:ext cx="2917189" cy="4434515"/>
          </a:xfrm>
        </p:spPr>
        <p:txBody>
          <a:bodyPr>
            <a:normAutofit fontScale="92500" lnSpcReduction="10000"/>
          </a:bodyPr>
          <a:lstStyle/>
          <a:p>
            <a:pPr indent="304800" algn="just"/>
            <a:r>
              <a:rPr lang="zh-CN" altLang="en-US" kern="100" dirty="0">
                <a:latin typeface="Times New Roman" panose="02020603050405020304" pitchFamily="18" charset="0"/>
                <a:ea typeface="宋体" panose="02010600030101010101" pitchFamily="2" charset="-122"/>
              </a:rPr>
              <a:t>本文</a:t>
            </a:r>
            <a:r>
              <a:rPr lang="zh-CN" altLang="zh-CN" kern="100" dirty="0">
                <a:effectLst/>
                <a:latin typeface="Times New Roman" panose="02020603050405020304" pitchFamily="18" charset="0"/>
                <a:ea typeface="宋体" panose="02010600030101010101" pitchFamily="2" charset="-122"/>
              </a:rPr>
              <a:t>在</a:t>
            </a:r>
            <a:r>
              <a:rPr lang="en-US" altLang="zh-CN" kern="100" dirty="0">
                <a:effectLst/>
                <a:latin typeface="Times New Roman" panose="02020603050405020304" pitchFamily="18" charset="0"/>
                <a:ea typeface="宋体" panose="02010600030101010101" pitchFamily="2" charset="-122"/>
              </a:rPr>
              <a:t>CAN</a:t>
            </a:r>
            <a:r>
              <a:rPr lang="zh-CN" altLang="zh-CN" kern="100" dirty="0">
                <a:effectLst/>
                <a:latin typeface="Times New Roman" panose="02020603050405020304" pitchFamily="18" charset="0"/>
                <a:ea typeface="宋体" panose="02010600030101010101" pitchFamily="2" charset="-122"/>
              </a:rPr>
              <a:t>总线通信系统理论的基础上，设计出了一个双节点的</a:t>
            </a:r>
            <a:r>
              <a:rPr lang="en-US" altLang="zh-CN" kern="100" dirty="0">
                <a:effectLst/>
                <a:latin typeface="Times New Roman" panose="02020603050405020304" pitchFamily="18" charset="0"/>
                <a:ea typeface="宋体" panose="02010600030101010101" pitchFamily="2" charset="-122"/>
              </a:rPr>
              <a:t>CAN</a:t>
            </a:r>
            <a:r>
              <a:rPr lang="zh-CN" altLang="zh-CN" kern="100" dirty="0">
                <a:effectLst/>
                <a:latin typeface="Times New Roman" panose="02020603050405020304" pitchFamily="18" charset="0"/>
                <a:ea typeface="宋体" panose="02010600030101010101" pitchFamily="2" charset="-122"/>
              </a:rPr>
              <a:t>总线网络系统架构。根据系统框架，本文利用</a:t>
            </a:r>
            <a:r>
              <a:rPr lang="en-US" altLang="zh-CN" kern="100" dirty="0" err="1">
                <a:effectLst/>
                <a:latin typeface="Times New Roman" panose="02020603050405020304" pitchFamily="18" charset="0"/>
                <a:ea typeface="宋体" panose="02010600030101010101" pitchFamily="2" charset="-122"/>
              </a:rPr>
              <a:t>CANoe</a:t>
            </a:r>
            <a:r>
              <a:rPr lang="zh-CN" altLang="zh-CN" kern="100" dirty="0">
                <a:effectLst/>
                <a:latin typeface="Times New Roman" panose="02020603050405020304" pitchFamily="18" charset="0"/>
                <a:ea typeface="宋体" panose="02010600030101010101" pitchFamily="2" charset="-122"/>
              </a:rPr>
              <a:t>总线仿真平台搭建了系统的仿真模型，并通过实验验证了系统的可行性和稳定性。</a:t>
            </a:r>
          </a:p>
        </p:txBody>
      </p:sp>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878B0137-FD00-311D-AD54-4F20C627B0DB}"/>
              </a:ext>
            </a:extLst>
          </p:cNvPr>
          <p:cNvGraphicFramePr>
            <a:graphicFrameLocks noChangeAspect="1"/>
          </p:cNvGraphicFramePr>
          <p:nvPr>
            <p:extLst>
              <p:ext uri="{D42A27DB-BD31-4B8C-83A1-F6EECF244321}">
                <p14:modId xmlns:p14="http://schemas.microsoft.com/office/powerpoint/2010/main" val="3348763607"/>
              </p:ext>
            </p:extLst>
          </p:nvPr>
        </p:nvGraphicFramePr>
        <p:xfrm>
          <a:off x="3135087" y="1585090"/>
          <a:ext cx="9224296" cy="4885196"/>
        </p:xfrm>
        <a:graphic>
          <a:graphicData uri="http://schemas.openxmlformats.org/presentationml/2006/ole">
            <mc:AlternateContent xmlns:mc="http://schemas.openxmlformats.org/markup-compatibility/2006">
              <mc:Choice xmlns:v="urn:schemas-microsoft-com:vml" Requires="v">
                <p:oleObj name="Visio" r:id="rId3" imgW="7303966" imgH="3881727" progId="Visio.Drawing.11">
                  <p:embed/>
                </p:oleObj>
              </mc:Choice>
              <mc:Fallback>
                <p:oleObj name="Visio" r:id="rId3" imgW="7303966" imgH="388172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087" y="1585090"/>
                        <a:ext cx="9224296" cy="4885196"/>
                      </a:xfrm>
                      <a:prstGeom prst="rect">
                        <a:avLst/>
                      </a:prstGeom>
                      <a:noFill/>
                    </p:spPr>
                  </p:pic>
                </p:oleObj>
              </mc:Fallback>
            </mc:AlternateContent>
          </a:graphicData>
        </a:graphic>
      </p:graphicFrame>
    </p:spTree>
    <p:extLst>
      <p:ext uri="{BB962C8B-B14F-4D97-AF65-F5344CB8AC3E}">
        <p14:creationId xmlns:p14="http://schemas.microsoft.com/office/powerpoint/2010/main" val="419288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A4C0B998-8588-A9B3-A6C8-C7607ABFB0C9}"/>
              </a:ext>
            </a:extLst>
          </p:cNvPr>
          <p:cNvSpPr txBox="1"/>
          <p:nvPr/>
        </p:nvSpPr>
        <p:spPr>
          <a:xfrm>
            <a:off x="345233" y="1669657"/>
            <a:ext cx="3900196" cy="4893647"/>
          </a:xfrm>
          <a:prstGeom prst="rect">
            <a:avLst/>
          </a:prstGeom>
          <a:noFill/>
        </p:spPr>
        <p:txBody>
          <a:bodyPr wrap="square" rtlCol="0">
            <a:spAutoFit/>
          </a:bodyPr>
          <a:lstStyle/>
          <a:p>
            <a:r>
              <a:rPr lang="zh-CN" altLang="en-US" sz="2400" dirty="0"/>
              <a:t>本文首先利用</a:t>
            </a:r>
            <a:r>
              <a:rPr lang="en-US" altLang="zh-CN" sz="2400" dirty="0" err="1"/>
              <a:t>CANoe</a:t>
            </a:r>
            <a:r>
              <a:rPr lang="zh-CN" altLang="en-US" sz="2400" dirty="0"/>
              <a:t>仿真平台搭建了系统的仿真模型，步骤如下：</a:t>
            </a:r>
            <a:endParaRPr lang="en-US" altLang="zh-CN" sz="2400" dirty="0"/>
          </a:p>
          <a:p>
            <a:r>
              <a:rPr lang="en-US" altLang="zh-CN" sz="2400" dirty="0"/>
              <a:t>1.</a:t>
            </a:r>
            <a:r>
              <a:rPr lang="zh-CN" altLang="en-US" sz="2400" dirty="0"/>
              <a:t>新建工程并根据设计所需建立数据库。</a:t>
            </a:r>
            <a:endParaRPr lang="en-US" altLang="zh-CN" sz="2400" dirty="0"/>
          </a:p>
          <a:p>
            <a:r>
              <a:rPr lang="en-US" altLang="zh-CN" sz="2400" dirty="0"/>
              <a:t>2.</a:t>
            </a:r>
            <a:r>
              <a:rPr lang="zh-CN" altLang="en-US" sz="2400" dirty="0"/>
              <a:t>在数据库中添加信号，消息，系统变量等参数，并导入工程。</a:t>
            </a:r>
            <a:endParaRPr lang="en-US" altLang="zh-CN" sz="2400" dirty="0"/>
          </a:p>
          <a:p>
            <a:r>
              <a:rPr lang="en-US" altLang="zh-CN" sz="2400" dirty="0"/>
              <a:t>3.</a:t>
            </a:r>
            <a:r>
              <a:rPr lang="zh-CN" altLang="en-US" sz="2400" dirty="0"/>
              <a:t>根据所需绘制显示面板，并关联所需要显示的变量。</a:t>
            </a:r>
            <a:endParaRPr lang="en-US" altLang="zh-CN" sz="2400" dirty="0"/>
          </a:p>
          <a:p>
            <a:r>
              <a:rPr lang="en-US" altLang="zh-CN" sz="2400" dirty="0"/>
              <a:t>4.</a:t>
            </a:r>
            <a:r>
              <a:rPr lang="zh-CN" altLang="en-US" sz="2400" dirty="0"/>
              <a:t>针对各个节点进行编程。</a:t>
            </a:r>
            <a:endParaRPr lang="en-US" altLang="zh-CN" sz="2400" dirty="0"/>
          </a:p>
          <a:p>
            <a:r>
              <a:rPr lang="en-US" altLang="zh-CN" sz="2400" dirty="0"/>
              <a:t>5.</a:t>
            </a:r>
            <a:r>
              <a:rPr lang="zh-CN" altLang="en-US" sz="2400" dirty="0"/>
              <a:t>运行系统，检查错误并修改。</a:t>
            </a:r>
          </a:p>
        </p:txBody>
      </p:sp>
      <p:pic>
        <p:nvPicPr>
          <p:cNvPr id="7" name="图片 6">
            <a:extLst>
              <a:ext uri="{FF2B5EF4-FFF2-40B4-BE49-F238E27FC236}">
                <a16:creationId xmlns:a16="http://schemas.microsoft.com/office/drawing/2014/main" id="{10A6177D-055F-01E9-F7C8-C98FA02AF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923" y="4081360"/>
            <a:ext cx="7679586" cy="2292901"/>
          </a:xfrm>
          <a:prstGeom prst="rect">
            <a:avLst/>
          </a:prstGeom>
        </p:spPr>
      </p:pic>
      <p:pic>
        <p:nvPicPr>
          <p:cNvPr id="8" name="图片 7">
            <a:extLst>
              <a:ext uri="{FF2B5EF4-FFF2-40B4-BE49-F238E27FC236}">
                <a16:creationId xmlns:a16="http://schemas.microsoft.com/office/drawing/2014/main" id="{5F884815-D30C-F12F-34B6-BC770368A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254" y="1651782"/>
            <a:ext cx="7679586" cy="2297845"/>
          </a:xfrm>
          <a:prstGeom prst="rect">
            <a:avLst/>
          </a:prstGeom>
        </p:spPr>
      </p:pic>
      <p:sp>
        <p:nvSpPr>
          <p:cNvPr id="11" name="标题 1">
            <a:extLst>
              <a:ext uri="{FF2B5EF4-FFF2-40B4-BE49-F238E27FC236}">
                <a16:creationId xmlns:a16="http://schemas.microsoft.com/office/drawing/2014/main" id="{664ABAE3-BC90-AF3A-3E70-F3AD1DE59F22}"/>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总线系统的仿真分析</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158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A4C0B998-8588-A9B3-A6C8-C7607ABFB0C9}"/>
              </a:ext>
            </a:extLst>
          </p:cNvPr>
          <p:cNvSpPr txBox="1"/>
          <p:nvPr/>
        </p:nvSpPr>
        <p:spPr>
          <a:xfrm>
            <a:off x="880189" y="5216667"/>
            <a:ext cx="10226678" cy="1569660"/>
          </a:xfrm>
          <a:prstGeom prst="rect">
            <a:avLst/>
          </a:prstGeom>
          <a:noFill/>
        </p:spPr>
        <p:txBody>
          <a:bodyPr wrap="square" rtlCol="0">
            <a:spAutoFit/>
          </a:bodyPr>
          <a:lstStyle/>
          <a:p>
            <a:pPr algn="just"/>
            <a:r>
              <a:rPr lang="zh-CN" altLang="en-US" sz="2400" dirty="0"/>
              <a:t>为了探究仿真运行过程中数据的动态变化，本文选择了</a:t>
            </a:r>
            <a:r>
              <a:rPr lang="en-US" altLang="zh-CN" sz="2400" dirty="0"/>
              <a:t>Graphics</a:t>
            </a:r>
            <a:r>
              <a:rPr lang="zh-CN" altLang="en-US" sz="2400" dirty="0"/>
              <a:t>面板。仿真运行过程中，打开开关，打开左车门，打开右车门，关闭左车门，关闭右车门，缓慢提升发动机速度，随后快速下降，最后停止仿真。观察面板可知，所有变量的变化规律与操作完全相符。</a:t>
            </a:r>
          </a:p>
        </p:txBody>
      </p:sp>
      <p:pic>
        <p:nvPicPr>
          <p:cNvPr id="9" name="图片 8">
            <a:extLst>
              <a:ext uri="{FF2B5EF4-FFF2-40B4-BE49-F238E27FC236}">
                <a16:creationId xmlns:a16="http://schemas.microsoft.com/office/drawing/2014/main" id="{F9187EC0-B13D-F178-B21C-D10FC15D3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126" y="1127733"/>
            <a:ext cx="9789996" cy="4088934"/>
          </a:xfrm>
          <a:prstGeom prst="rect">
            <a:avLst/>
          </a:prstGeom>
        </p:spPr>
      </p:pic>
      <p:sp>
        <p:nvSpPr>
          <p:cNvPr id="10" name="标题 1">
            <a:extLst>
              <a:ext uri="{FF2B5EF4-FFF2-40B4-BE49-F238E27FC236}">
                <a16:creationId xmlns:a16="http://schemas.microsoft.com/office/drawing/2014/main" id="{60E1FB2F-2711-CDB5-3B76-D6070EBC373B}"/>
              </a:ext>
            </a:extLst>
          </p:cNvPr>
          <p:cNvSpPr>
            <a:spLocks noGrp="1"/>
          </p:cNvSpPr>
          <p:nvPr>
            <p:ph type="title"/>
          </p:nvPr>
        </p:nvSpPr>
        <p:spPr>
          <a:xfrm>
            <a:off x="1113126" y="179796"/>
            <a:ext cx="10515600" cy="619653"/>
          </a:xfrm>
        </p:spPr>
        <p:txBody>
          <a:bodyPr>
            <a:normAutofit fontScale="90000"/>
          </a:bodyPr>
          <a:lstStyle/>
          <a:p>
            <a:r>
              <a:rPr lang="en-US" altLang="zh-CN" sz="4400" dirty="0">
                <a:latin typeface="黑体" panose="02010609060101010101" pitchFamily="49" charset="-122"/>
                <a:ea typeface="黑体" panose="02010609060101010101" pitchFamily="49" charset="-122"/>
              </a:rPr>
              <a:t>CAN</a:t>
            </a:r>
            <a:r>
              <a:rPr lang="zh-CN" altLang="en-US" sz="4400" dirty="0">
                <a:latin typeface="黑体" panose="02010609060101010101" pitchFamily="49" charset="-122"/>
                <a:ea typeface="黑体" panose="02010609060101010101" pitchFamily="49" charset="-122"/>
              </a:rPr>
              <a:t>总线系统的仿真分析</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572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2976080" y="-714737"/>
            <a:ext cx="9317621" cy="8495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19" y="2429971"/>
            <a:ext cx="1970471" cy="1998057"/>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3666092" y="2649895"/>
            <a:ext cx="10515600" cy="1325563"/>
          </a:xfrm>
        </p:spPr>
        <p:txBody>
          <a:bodyPr>
            <a:normAutofit/>
          </a:bodyPr>
          <a:lstStyle/>
          <a:p>
            <a:r>
              <a:rPr lang="en-US" altLang="zh-CN" sz="6000" dirty="0">
                <a:solidFill>
                  <a:schemeClr val="bg1"/>
                </a:solidFill>
                <a:latin typeface="黑体" panose="02010609060101010101" pitchFamily="49" charset="-122"/>
                <a:ea typeface="黑体" panose="02010609060101010101" pitchFamily="49" charset="-122"/>
              </a:rPr>
              <a:t>CAN</a:t>
            </a:r>
            <a:r>
              <a:rPr lang="zh-CN" altLang="en-US" sz="6000" dirty="0">
                <a:solidFill>
                  <a:schemeClr val="bg1"/>
                </a:solidFill>
                <a:latin typeface="黑体" panose="02010609060101010101" pitchFamily="49" charset="-122"/>
                <a:ea typeface="黑体" panose="02010609060101010101" pitchFamily="49" charset="-122"/>
              </a:rPr>
              <a:t>总线系统的设计搭建</a:t>
            </a:r>
          </a:p>
        </p:txBody>
      </p:sp>
      <p:sp>
        <p:nvSpPr>
          <p:cNvPr id="8" name="矩形 7">
            <a:extLst>
              <a:ext uri="{FF2B5EF4-FFF2-40B4-BE49-F238E27FC236}">
                <a16:creationId xmlns:a16="http://schemas.microsoft.com/office/drawing/2014/main" id="{6DB9F22C-F711-6EE4-2FF9-186B209A8E38}"/>
              </a:ext>
            </a:extLst>
          </p:cNvPr>
          <p:cNvSpPr/>
          <p:nvPr/>
        </p:nvSpPr>
        <p:spPr>
          <a:xfrm>
            <a:off x="3666092" y="4072331"/>
            <a:ext cx="10762102"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56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en-US" altLang="zh-CN" sz="4400" dirty="0">
                <a:latin typeface="黑体" panose="02010609060101010101" pitchFamily="49" charset="-122"/>
                <a:ea typeface="黑体" panose="02010609060101010101" pitchFamily="49" charset="-122"/>
              </a:rPr>
              <a:t>CAN</a:t>
            </a:r>
            <a:r>
              <a:rPr lang="zh-CN" altLang="en-US" sz="4400" dirty="0">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7" name="内容占位符 6">
            <a:extLst>
              <a:ext uri="{FF2B5EF4-FFF2-40B4-BE49-F238E27FC236}">
                <a16:creationId xmlns:a16="http://schemas.microsoft.com/office/drawing/2014/main" id="{3B4F6508-8A29-66BE-AE85-6B63D507183A}"/>
              </a:ext>
            </a:extLst>
          </p:cNvPr>
          <p:cNvSpPr>
            <a:spLocks noGrp="1"/>
          </p:cNvSpPr>
          <p:nvPr>
            <p:ph idx="1"/>
          </p:nvPr>
        </p:nvSpPr>
        <p:spPr>
          <a:xfrm>
            <a:off x="0" y="1763486"/>
            <a:ext cx="2954512" cy="4434515"/>
          </a:xfrm>
        </p:spPr>
        <p:txBody>
          <a:bodyPr>
            <a:normAutofit fontScale="92500" lnSpcReduction="10000"/>
          </a:bodyPr>
          <a:lstStyle/>
          <a:p>
            <a:pPr indent="304800" algn="just"/>
            <a:r>
              <a:rPr lang="zh-CN" altLang="en-US" kern="100" dirty="0">
                <a:latin typeface="Times New Roman" panose="02020603050405020304" pitchFamily="18" charset="0"/>
                <a:ea typeface="宋体" panose="02010600030101010101" pitchFamily="2" charset="-122"/>
              </a:rPr>
              <a:t>在系统仿真模型的基础上，本文沿用了仿真中使用的通信格式和优先级等设定，利用</a:t>
            </a:r>
            <a:r>
              <a:rPr lang="en-US" altLang="zh-CN" kern="100" dirty="0">
                <a:latin typeface="Times New Roman" panose="02020603050405020304" pitchFamily="18" charset="0"/>
                <a:ea typeface="宋体" panose="02010600030101010101" pitchFamily="2" charset="-122"/>
              </a:rPr>
              <a:t>STM32F103</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TJA1050</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L298N</a:t>
            </a:r>
            <a:r>
              <a:rPr lang="zh-CN" altLang="en-US" kern="100" dirty="0">
                <a:latin typeface="Times New Roman" panose="02020603050405020304" pitchFamily="18" charset="0"/>
                <a:ea typeface="宋体" panose="02010600030101010101" pitchFamily="2" charset="-122"/>
              </a:rPr>
              <a:t>等等芯片设计并搭建了</a:t>
            </a:r>
            <a:r>
              <a:rPr lang="en-US" altLang="zh-CN" kern="100" dirty="0">
                <a:latin typeface="Times New Roman" panose="02020603050405020304" pitchFamily="18" charset="0"/>
                <a:ea typeface="宋体" panose="02010600030101010101" pitchFamily="2" charset="-122"/>
              </a:rPr>
              <a:t>CAN</a:t>
            </a:r>
            <a:r>
              <a:rPr lang="zh-CN" altLang="en-US" kern="100" dirty="0">
                <a:latin typeface="Times New Roman" panose="02020603050405020304" pitchFamily="18" charset="0"/>
                <a:ea typeface="宋体" panose="02010600030101010101" pitchFamily="2" charset="-122"/>
              </a:rPr>
              <a:t>总线通信系统的硬件实物，并设计实验验证了系统的稳定性。</a:t>
            </a:r>
            <a:endParaRPr lang="zh-CN" altLang="zh-CN" kern="100" dirty="0">
              <a:effectLst/>
              <a:latin typeface="Times New Roman" panose="02020603050405020304" pitchFamily="18" charset="0"/>
              <a:ea typeface="宋体" panose="02010600030101010101" pitchFamily="2" charset="-122"/>
            </a:endParaRPr>
          </a:p>
        </p:txBody>
      </p:sp>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16B6D723-9A4B-6ED4-555C-83486CE99F6F}"/>
              </a:ext>
            </a:extLst>
          </p:cNvPr>
          <p:cNvGraphicFramePr>
            <a:graphicFrameLocks noChangeAspect="1"/>
          </p:cNvGraphicFramePr>
          <p:nvPr>
            <p:extLst>
              <p:ext uri="{D42A27DB-BD31-4B8C-83A1-F6EECF244321}">
                <p14:modId xmlns:p14="http://schemas.microsoft.com/office/powerpoint/2010/main" val="2482232268"/>
              </p:ext>
            </p:extLst>
          </p:nvPr>
        </p:nvGraphicFramePr>
        <p:xfrm>
          <a:off x="3181739" y="1660850"/>
          <a:ext cx="8683690" cy="4327876"/>
        </p:xfrm>
        <a:graphic>
          <a:graphicData uri="http://schemas.openxmlformats.org/presentationml/2006/ole">
            <mc:AlternateContent xmlns:mc="http://schemas.openxmlformats.org/markup-compatibility/2006">
              <mc:Choice xmlns:v="urn:schemas-microsoft-com:vml" Requires="v">
                <p:oleObj name="Visio" r:id="rId3" imgW="5795025" imgH="2893406" progId="Visio.Drawing.11">
                  <p:embed/>
                </p:oleObj>
              </mc:Choice>
              <mc:Fallback>
                <p:oleObj name="Visio" r:id="rId3" imgW="5795025" imgH="289340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739" y="1660850"/>
                        <a:ext cx="8683690" cy="4327876"/>
                      </a:xfrm>
                      <a:prstGeom prst="rect">
                        <a:avLst/>
                      </a:prstGeom>
                      <a:noFill/>
                    </p:spPr>
                  </p:pic>
                </p:oleObj>
              </mc:Fallback>
            </mc:AlternateContent>
          </a:graphicData>
        </a:graphic>
      </p:graphicFrame>
    </p:spTree>
    <p:extLst>
      <p:ext uri="{BB962C8B-B14F-4D97-AF65-F5344CB8AC3E}">
        <p14:creationId xmlns:p14="http://schemas.microsoft.com/office/powerpoint/2010/main" val="2521314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D0696F-5F61-DDC6-C059-14943D34A9F8}"/>
              </a:ext>
            </a:extLst>
          </p:cNvPr>
          <p:cNvSpPr/>
          <p:nvPr/>
        </p:nvSpPr>
        <p:spPr>
          <a:xfrm>
            <a:off x="6096000" y="1966784"/>
            <a:ext cx="3861917" cy="3832762"/>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6D39D16E-66F3-3D0D-7B22-8FC244FEE459}"/>
              </a:ext>
            </a:extLst>
          </p:cNvPr>
          <p:cNvSpPr txBox="1"/>
          <p:nvPr/>
        </p:nvSpPr>
        <p:spPr>
          <a:xfrm>
            <a:off x="333570" y="1805673"/>
            <a:ext cx="3333361" cy="4154984"/>
          </a:xfrm>
          <a:prstGeom prst="rect">
            <a:avLst/>
          </a:prstGeom>
          <a:noFill/>
        </p:spPr>
        <p:txBody>
          <a:bodyPr wrap="square">
            <a:spAutoFit/>
          </a:bodyPr>
          <a:lstStyle/>
          <a:p>
            <a:r>
              <a:rPr lang="zh-CN" altLang="en-US" sz="2400" dirty="0"/>
              <a:t>节点的硬件选型上也需要注意器件是否按照所选择的协议和标准设计的，在本文中，主控芯片选择</a:t>
            </a:r>
            <a:r>
              <a:rPr lang="en-US" altLang="zh-CN" sz="2400" dirty="0"/>
              <a:t>STM32F103</a:t>
            </a:r>
            <a:r>
              <a:rPr lang="zh-CN" altLang="en-US" sz="2400" dirty="0"/>
              <a:t>，其上搭载的</a:t>
            </a:r>
            <a:r>
              <a:rPr lang="en-US" altLang="zh-CN" sz="2400" dirty="0" err="1"/>
              <a:t>bxCAN</a:t>
            </a:r>
            <a:r>
              <a:rPr lang="zh-CN" altLang="en-US" sz="2400" dirty="0"/>
              <a:t>支持</a:t>
            </a:r>
            <a:r>
              <a:rPr lang="en-US" altLang="zh-CN" sz="2400" dirty="0"/>
              <a:t>CAN 2.0A</a:t>
            </a:r>
            <a:r>
              <a:rPr lang="zh-CN" altLang="en-US" sz="2400" dirty="0"/>
              <a:t>和</a:t>
            </a:r>
            <a:r>
              <a:rPr lang="en-US" altLang="zh-CN" sz="2400" dirty="0"/>
              <a:t>CAN 2.0B</a:t>
            </a:r>
            <a:r>
              <a:rPr lang="zh-CN" altLang="en-US" sz="2400" dirty="0"/>
              <a:t>标准。</a:t>
            </a:r>
            <a:r>
              <a:rPr lang="en-US" altLang="zh-CN" sz="2400" dirty="0"/>
              <a:t>TJA1050</a:t>
            </a:r>
            <a:r>
              <a:rPr lang="zh-CN" altLang="en-US" sz="2400" dirty="0"/>
              <a:t>可以完成差分信号和数字信号的相互转换。它根据</a:t>
            </a:r>
            <a:r>
              <a:rPr lang="en-US" altLang="zh-CN" sz="2400" dirty="0"/>
              <a:t>CAN</a:t>
            </a:r>
            <a:r>
              <a:rPr lang="zh-CN" altLang="en-US" sz="2400" dirty="0"/>
              <a:t>协议规范进行数据传输。</a:t>
            </a:r>
          </a:p>
        </p:txBody>
      </p:sp>
      <p:pic>
        <p:nvPicPr>
          <p:cNvPr id="15" name="图片 14">
            <a:extLst>
              <a:ext uri="{FF2B5EF4-FFF2-40B4-BE49-F238E27FC236}">
                <a16:creationId xmlns:a16="http://schemas.microsoft.com/office/drawing/2014/main" id="{8F503FE0-D782-920B-EA62-65B2F4083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931" y="2432988"/>
            <a:ext cx="8197585" cy="2900354"/>
          </a:xfrm>
          <a:prstGeom prst="rect">
            <a:avLst/>
          </a:prstGeom>
        </p:spPr>
      </p:pic>
    </p:spTree>
    <p:extLst>
      <p:ext uri="{BB962C8B-B14F-4D97-AF65-F5344CB8AC3E}">
        <p14:creationId xmlns:p14="http://schemas.microsoft.com/office/powerpoint/2010/main" val="192866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6D39D16E-66F3-3D0D-7B22-8FC244FEE459}"/>
              </a:ext>
            </a:extLst>
          </p:cNvPr>
          <p:cNvSpPr txBox="1"/>
          <p:nvPr/>
        </p:nvSpPr>
        <p:spPr>
          <a:xfrm>
            <a:off x="2648376" y="1822438"/>
            <a:ext cx="3959321" cy="4154984"/>
          </a:xfrm>
          <a:prstGeom prst="rect">
            <a:avLst/>
          </a:prstGeom>
          <a:noFill/>
        </p:spPr>
        <p:txBody>
          <a:bodyPr wrap="square">
            <a:spAutoFit/>
          </a:bodyPr>
          <a:lstStyle/>
          <a:p>
            <a:r>
              <a:rPr lang="zh-CN" altLang="en-US" sz="2400" dirty="0"/>
              <a:t>软件部分包括</a:t>
            </a:r>
            <a:r>
              <a:rPr lang="en-US" altLang="zh-CN" sz="2400" dirty="0"/>
              <a:t>CAN</a:t>
            </a:r>
            <a:r>
              <a:rPr lang="zh-CN" altLang="en-US" sz="2400" dirty="0"/>
              <a:t>通信部分、电机控制部分、按键扫描部分和</a:t>
            </a:r>
            <a:r>
              <a:rPr lang="en-US" altLang="zh-CN" sz="2400" dirty="0"/>
              <a:t>LED</a:t>
            </a:r>
            <a:r>
              <a:rPr lang="zh-CN" altLang="en-US" sz="2400" dirty="0"/>
              <a:t>控制部分。两个节点分别对应着两套运行程序，在</a:t>
            </a:r>
            <a:r>
              <a:rPr lang="en-US" altLang="zh-CN" sz="2400" dirty="0"/>
              <a:t>CAN</a:t>
            </a:r>
            <a:r>
              <a:rPr lang="zh-CN" altLang="en-US" sz="2400" dirty="0"/>
              <a:t>通信和按键扫描部分基本一致。</a:t>
            </a:r>
            <a:endParaRPr lang="en-US" altLang="zh-CN" sz="2400" dirty="0"/>
          </a:p>
          <a:p>
            <a:r>
              <a:rPr lang="zh-CN" altLang="en-US" sz="2400" dirty="0"/>
              <a:t>主程序主要进行初始化和循环按键检测。</a:t>
            </a:r>
            <a:endParaRPr lang="en-US" altLang="zh-CN" sz="2400" dirty="0"/>
          </a:p>
          <a:p>
            <a:r>
              <a:rPr lang="en-US" altLang="zh-CN" sz="2400" dirty="0"/>
              <a:t>CAN</a:t>
            </a:r>
            <a:r>
              <a:rPr lang="zh-CN" altLang="en-US" sz="2400" dirty="0"/>
              <a:t>通信程序分为</a:t>
            </a:r>
            <a:r>
              <a:rPr lang="en-US" altLang="zh-CN" sz="2400" dirty="0"/>
              <a:t>CAN</a:t>
            </a:r>
            <a:r>
              <a:rPr lang="zh-CN" altLang="en-US" sz="2400" dirty="0"/>
              <a:t>初始化、发送数据和接收中断三部分。</a:t>
            </a:r>
          </a:p>
        </p:txBody>
      </p:sp>
      <p:graphicFrame>
        <p:nvGraphicFramePr>
          <p:cNvPr id="3" name="对象 2">
            <a:extLst>
              <a:ext uri="{FF2B5EF4-FFF2-40B4-BE49-F238E27FC236}">
                <a16:creationId xmlns:a16="http://schemas.microsoft.com/office/drawing/2014/main" id="{B08E4073-A081-4863-2583-DBBCFA4448BC}"/>
              </a:ext>
            </a:extLst>
          </p:cNvPr>
          <p:cNvGraphicFramePr>
            <a:graphicFrameLocks noChangeAspect="1"/>
          </p:cNvGraphicFramePr>
          <p:nvPr>
            <p:extLst>
              <p:ext uri="{D42A27DB-BD31-4B8C-83A1-F6EECF244321}">
                <p14:modId xmlns:p14="http://schemas.microsoft.com/office/powerpoint/2010/main" val="3700408379"/>
              </p:ext>
            </p:extLst>
          </p:nvPr>
        </p:nvGraphicFramePr>
        <p:xfrm>
          <a:off x="793830" y="1153305"/>
          <a:ext cx="1775634" cy="5704695"/>
        </p:xfrm>
        <a:graphic>
          <a:graphicData uri="http://schemas.openxmlformats.org/presentationml/2006/ole">
            <mc:AlternateContent xmlns:mc="http://schemas.openxmlformats.org/markup-compatibility/2006">
              <mc:Choice xmlns:v="urn:schemas-microsoft-com:vml" Requires="v">
                <p:oleObj name="Visio" r:id="rId3" imgW="1320684" imgH="4226534" progId="Visio.Drawing.11">
                  <p:embed/>
                </p:oleObj>
              </mc:Choice>
              <mc:Fallback>
                <p:oleObj name="Visio" r:id="rId3" imgW="1320684" imgH="422653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30" y="1153305"/>
                        <a:ext cx="1775634" cy="570469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29C27467-59DB-BEC8-65D4-C0FEF6717031}"/>
              </a:ext>
            </a:extLst>
          </p:cNvPr>
          <p:cNvGraphicFramePr>
            <a:graphicFrameLocks noChangeAspect="1"/>
          </p:cNvGraphicFramePr>
          <p:nvPr>
            <p:extLst>
              <p:ext uri="{D42A27DB-BD31-4B8C-83A1-F6EECF244321}">
                <p14:modId xmlns:p14="http://schemas.microsoft.com/office/powerpoint/2010/main" val="1730821445"/>
              </p:ext>
            </p:extLst>
          </p:nvPr>
        </p:nvGraphicFramePr>
        <p:xfrm>
          <a:off x="6894545" y="1145344"/>
          <a:ext cx="5095291" cy="5701714"/>
        </p:xfrm>
        <a:graphic>
          <a:graphicData uri="http://schemas.openxmlformats.org/presentationml/2006/ole">
            <mc:AlternateContent xmlns:mc="http://schemas.openxmlformats.org/markup-compatibility/2006">
              <mc:Choice xmlns:v="urn:schemas-microsoft-com:vml" Requires="v">
                <p:oleObj name="Visio" r:id="rId5" imgW="5325588" imgH="5759439" progId="Visio.Drawing.11">
                  <p:embed/>
                </p:oleObj>
              </mc:Choice>
              <mc:Fallback>
                <p:oleObj name="Visio" r:id="rId5" imgW="5325588" imgH="5759439"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r="3461"/>
                      <a:stretch>
                        <a:fillRect/>
                      </a:stretch>
                    </p:blipFill>
                    <p:spPr bwMode="auto">
                      <a:xfrm>
                        <a:off x="6894545" y="1145344"/>
                        <a:ext cx="5095291" cy="5701714"/>
                      </a:xfrm>
                      <a:prstGeom prst="rect">
                        <a:avLst/>
                      </a:prstGeom>
                      <a:noFill/>
                    </p:spPr>
                  </p:pic>
                </p:oleObj>
              </mc:Fallback>
            </mc:AlternateContent>
          </a:graphicData>
        </a:graphic>
      </p:graphicFrame>
    </p:spTree>
    <p:extLst>
      <p:ext uri="{BB962C8B-B14F-4D97-AF65-F5344CB8AC3E}">
        <p14:creationId xmlns:p14="http://schemas.microsoft.com/office/powerpoint/2010/main" val="373917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graphicFrame>
        <p:nvGraphicFramePr>
          <p:cNvPr id="7" name="对象 6">
            <a:extLst>
              <a:ext uri="{FF2B5EF4-FFF2-40B4-BE49-F238E27FC236}">
                <a16:creationId xmlns:a16="http://schemas.microsoft.com/office/drawing/2014/main" id="{E89FEFAC-05ED-39F2-3C2B-0234D4B6B889}"/>
              </a:ext>
            </a:extLst>
          </p:cNvPr>
          <p:cNvGraphicFramePr>
            <a:graphicFrameLocks noChangeAspect="1"/>
          </p:cNvGraphicFramePr>
          <p:nvPr>
            <p:extLst>
              <p:ext uri="{D42A27DB-BD31-4B8C-83A1-F6EECF244321}">
                <p14:modId xmlns:p14="http://schemas.microsoft.com/office/powerpoint/2010/main" val="2723018429"/>
              </p:ext>
            </p:extLst>
          </p:nvPr>
        </p:nvGraphicFramePr>
        <p:xfrm>
          <a:off x="37322" y="1149820"/>
          <a:ext cx="3778898" cy="5628579"/>
        </p:xfrm>
        <a:graphic>
          <a:graphicData uri="http://schemas.openxmlformats.org/presentationml/2006/ole">
            <mc:AlternateContent xmlns:mc="http://schemas.openxmlformats.org/markup-compatibility/2006">
              <mc:Choice xmlns:v="urn:schemas-microsoft-com:vml" Requires="v">
                <p:oleObj name="Visio" r:id="rId3" imgW="3659686" imgH="5453050" progId="Visio.Drawing.11">
                  <p:embed/>
                </p:oleObj>
              </mc:Choice>
              <mc:Fallback>
                <p:oleObj name="Visio" r:id="rId3" imgW="3659686" imgH="545305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 y="1149820"/>
                        <a:ext cx="3778898" cy="5628579"/>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3F3BEC36-D6FD-E395-1054-1C67D4C74D7C}"/>
              </a:ext>
            </a:extLst>
          </p:cNvPr>
          <p:cNvGraphicFramePr>
            <a:graphicFrameLocks noChangeAspect="1"/>
          </p:cNvGraphicFramePr>
          <p:nvPr>
            <p:extLst>
              <p:ext uri="{D42A27DB-BD31-4B8C-83A1-F6EECF244321}">
                <p14:modId xmlns:p14="http://schemas.microsoft.com/office/powerpoint/2010/main" val="3656475807"/>
              </p:ext>
            </p:extLst>
          </p:nvPr>
        </p:nvGraphicFramePr>
        <p:xfrm>
          <a:off x="8726340" y="1136361"/>
          <a:ext cx="3350255" cy="5655495"/>
        </p:xfrm>
        <a:graphic>
          <a:graphicData uri="http://schemas.openxmlformats.org/presentationml/2006/ole">
            <mc:AlternateContent xmlns:mc="http://schemas.openxmlformats.org/markup-compatibility/2006">
              <mc:Choice xmlns:v="urn:schemas-microsoft-com:vml" Requires="v">
                <p:oleObj name="Visio" r:id="rId5" imgW="2572999" imgH="4336988" progId="Visio.Drawing.11">
                  <p:embed/>
                </p:oleObj>
              </mc:Choice>
              <mc:Fallback>
                <p:oleObj name="Visio" r:id="rId5" imgW="2572999" imgH="4336988"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6340" y="1136361"/>
                        <a:ext cx="3350255" cy="5655495"/>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F5229C12-DC45-D64A-4254-A676509034E8}"/>
              </a:ext>
            </a:extLst>
          </p:cNvPr>
          <p:cNvSpPr txBox="1"/>
          <p:nvPr/>
        </p:nvSpPr>
        <p:spPr>
          <a:xfrm>
            <a:off x="4268994" y="2023483"/>
            <a:ext cx="4004572" cy="3785652"/>
          </a:xfrm>
          <a:prstGeom prst="rect">
            <a:avLst/>
          </a:prstGeom>
          <a:noFill/>
        </p:spPr>
        <p:txBody>
          <a:bodyPr wrap="square">
            <a:spAutoFit/>
          </a:bodyPr>
          <a:lstStyle/>
          <a:p>
            <a:r>
              <a:rPr lang="zh-CN" altLang="en-US" sz="2400" dirty="0"/>
              <a:t>按键部分主要是按键扫描函数</a:t>
            </a:r>
            <a:r>
              <a:rPr lang="en-US" altLang="zh-CN" sz="2400" dirty="0" err="1"/>
              <a:t>GetKey</a:t>
            </a:r>
            <a:r>
              <a:rPr lang="zh-CN" altLang="en-US" sz="2400" dirty="0"/>
              <a:t>。函数首先读取</a:t>
            </a:r>
            <a:r>
              <a:rPr lang="en-US" altLang="zh-CN" sz="2400" dirty="0"/>
              <a:t>GPIOB</a:t>
            </a:r>
            <a:r>
              <a:rPr lang="zh-CN" altLang="en-US" sz="2400" dirty="0"/>
              <a:t>的引脚</a:t>
            </a:r>
            <a:r>
              <a:rPr lang="en-US" altLang="zh-CN" sz="2400" dirty="0"/>
              <a:t>13</a:t>
            </a:r>
            <a:r>
              <a:rPr lang="zh-CN" altLang="en-US" sz="2400" dirty="0"/>
              <a:t>和引脚</a:t>
            </a:r>
            <a:r>
              <a:rPr lang="en-US" altLang="zh-CN" sz="2400" dirty="0"/>
              <a:t>12</a:t>
            </a:r>
            <a:r>
              <a:rPr lang="zh-CN" altLang="en-US" sz="2400" dirty="0"/>
              <a:t>的状态，随后进入对应循环，发送信息。</a:t>
            </a:r>
          </a:p>
          <a:p>
            <a:r>
              <a:rPr lang="zh-CN" altLang="en-US" sz="2400" dirty="0"/>
              <a:t>本系统的两个节点中，虽然动作执行的主体不同，但底层逻辑都是检查系统变量的值，再驱动</a:t>
            </a:r>
            <a:r>
              <a:rPr lang="en-US" altLang="zh-CN" sz="2400" dirty="0"/>
              <a:t>IO</a:t>
            </a:r>
            <a:r>
              <a:rPr lang="zh-CN" altLang="en-US" sz="2400" dirty="0"/>
              <a:t>来使能电机驱动或点亮</a:t>
            </a:r>
            <a:r>
              <a:rPr lang="en-US" altLang="zh-CN" sz="2400" dirty="0"/>
              <a:t>LED</a:t>
            </a:r>
            <a:r>
              <a:rPr lang="zh-CN" altLang="en-US" sz="2400" dirty="0"/>
              <a:t>灯。</a:t>
            </a:r>
          </a:p>
        </p:txBody>
      </p:sp>
    </p:spTree>
    <p:extLst>
      <p:ext uri="{BB962C8B-B14F-4D97-AF65-F5344CB8AC3E}">
        <p14:creationId xmlns:p14="http://schemas.microsoft.com/office/powerpoint/2010/main" val="45410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graphicFrame>
        <p:nvGraphicFramePr>
          <p:cNvPr id="7" name="对象 6">
            <a:extLst>
              <a:ext uri="{FF2B5EF4-FFF2-40B4-BE49-F238E27FC236}">
                <a16:creationId xmlns:a16="http://schemas.microsoft.com/office/drawing/2014/main" id="{E89FEFAC-05ED-39F2-3C2B-0234D4B6B889}"/>
              </a:ext>
            </a:extLst>
          </p:cNvPr>
          <p:cNvGraphicFramePr>
            <a:graphicFrameLocks noChangeAspect="1"/>
          </p:cNvGraphicFramePr>
          <p:nvPr/>
        </p:nvGraphicFramePr>
        <p:xfrm>
          <a:off x="37322" y="1149820"/>
          <a:ext cx="3778898" cy="5628579"/>
        </p:xfrm>
        <a:graphic>
          <a:graphicData uri="http://schemas.openxmlformats.org/presentationml/2006/ole">
            <mc:AlternateContent xmlns:mc="http://schemas.openxmlformats.org/markup-compatibility/2006">
              <mc:Choice xmlns:v="urn:schemas-microsoft-com:vml" Requires="v">
                <p:oleObj name="Visio" r:id="rId3" imgW="3659686" imgH="5453050" progId="Visio.Drawing.11">
                  <p:embed/>
                </p:oleObj>
              </mc:Choice>
              <mc:Fallback>
                <p:oleObj name="Visio" r:id="rId3" imgW="3659686" imgH="5453050" progId="Visio.Drawing.11">
                  <p:embed/>
                  <p:pic>
                    <p:nvPicPr>
                      <p:cNvPr id="7" name="对象 6">
                        <a:extLst>
                          <a:ext uri="{FF2B5EF4-FFF2-40B4-BE49-F238E27FC236}">
                            <a16:creationId xmlns:a16="http://schemas.microsoft.com/office/drawing/2014/main" id="{E89FEFAC-05ED-39F2-3C2B-0234D4B6B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 y="1149820"/>
                        <a:ext cx="3778898" cy="5628579"/>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3F3BEC36-D6FD-E395-1054-1C67D4C74D7C}"/>
              </a:ext>
            </a:extLst>
          </p:cNvPr>
          <p:cNvGraphicFramePr>
            <a:graphicFrameLocks noChangeAspect="1"/>
          </p:cNvGraphicFramePr>
          <p:nvPr/>
        </p:nvGraphicFramePr>
        <p:xfrm>
          <a:off x="8726340" y="1136361"/>
          <a:ext cx="3350255" cy="5655495"/>
        </p:xfrm>
        <a:graphic>
          <a:graphicData uri="http://schemas.openxmlformats.org/presentationml/2006/ole">
            <mc:AlternateContent xmlns:mc="http://schemas.openxmlformats.org/markup-compatibility/2006">
              <mc:Choice xmlns:v="urn:schemas-microsoft-com:vml" Requires="v">
                <p:oleObj name="Visio" r:id="rId5" imgW="2572999" imgH="4336988" progId="Visio.Drawing.11">
                  <p:embed/>
                </p:oleObj>
              </mc:Choice>
              <mc:Fallback>
                <p:oleObj name="Visio" r:id="rId5" imgW="2572999" imgH="4336988" progId="Visio.Drawing.11">
                  <p:embed/>
                  <p:pic>
                    <p:nvPicPr>
                      <p:cNvPr id="11" name="对象 10">
                        <a:extLst>
                          <a:ext uri="{FF2B5EF4-FFF2-40B4-BE49-F238E27FC236}">
                            <a16:creationId xmlns:a16="http://schemas.microsoft.com/office/drawing/2014/main" id="{3F3BEC36-D6FD-E395-1054-1C67D4C74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6340" y="1136361"/>
                        <a:ext cx="3350255" cy="5655495"/>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F5229C12-DC45-D64A-4254-A676509034E8}"/>
              </a:ext>
            </a:extLst>
          </p:cNvPr>
          <p:cNvSpPr txBox="1"/>
          <p:nvPr/>
        </p:nvSpPr>
        <p:spPr>
          <a:xfrm>
            <a:off x="4268994" y="2023483"/>
            <a:ext cx="4004572" cy="3785652"/>
          </a:xfrm>
          <a:prstGeom prst="rect">
            <a:avLst/>
          </a:prstGeom>
          <a:noFill/>
        </p:spPr>
        <p:txBody>
          <a:bodyPr wrap="square">
            <a:spAutoFit/>
          </a:bodyPr>
          <a:lstStyle/>
          <a:p>
            <a:r>
              <a:rPr lang="zh-CN" altLang="en-US" sz="2400" dirty="0"/>
              <a:t>按键部分主要是按键扫描函数</a:t>
            </a:r>
            <a:r>
              <a:rPr lang="en-US" altLang="zh-CN" sz="2400" dirty="0" err="1"/>
              <a:t>GetKey</a:t>
            </a:r>
            <a:r>
              <a:rPr lang="zh-CN" altLang="en-US" sz="2400" dirty="0"/>
              <a:t>。函数首先读取</a:t>
            </a:r>
            <a:r>
              <a:rPr lang="en-US" altLang="zh-CN" sz="2400" dirty="0"/>
              <a:t>GPIOB</a:t>
            </a:r>
            <a:r>
              <a:rPr lang="zh-CN" altLang="en-US" sz="2400" dirty="0"/>
              <a:t>的引脚</a:t>
            </a:r>
            <a:r>
              <a:rPr lang="en-US" altLang="zh-CN" sz="2400" dirty="0"/>
              <a:t>13</a:t>
            </a:r>
            <a:r>
              <a:rPr lang="zh-CN" altLang="en-US" sz="2400" dirty="0"/>
              <a:t>和引脚</a:t>
            </a:r>
            <a:r>
              <a:rPr lang="en-US" altLang="zh-CN" sz="2400" dirty="0"/>
              <a:t>12</a:t>
            </a:r>
            <a:r>
              <a:rPr lang="zh-CN" altLang="en-US" sz="2400" dirty="0"/>
              <a:t>的状态，随后进入对应循环，发送信息。</a:t>
            </a:r>
          </a:p>
          <a:p>
            <a:r>
              <a:rPr lang="zh-CN" altLang="en-US" sz="2400" dirty="0"/>
              <a:t>本系统的两个节点中，虽然动作执行的主体不同，但底层逻辑都是检查系统变量的值，再驱动</a:t>
            </a:r>
            <a:r>
              <a:rPr lang="en-US" altLang="zh-CN" sz="2400" dirty="0"/>
              <a:t>IO</a:t>
            </a:r>
            <a:r>
              <a:rPr lang="zh-CN" altLang="en-US" sz="2400" dirty="0"/>
              <a:t>来使能电机驱动或点亮</a:t>
            </a:r>
            <a:r>
              <a:rPr lang="en-US" altLang="zh-CN" sz="2400" dirty="0"/>
              <a:t>LED</a:t>
            </a:r>
            <a:r>
              <a:rPr lang="zh-CN" altLang="en-US" sz="2400" dirty="0"/>
              <a:t>灯。</a:t>
            </a:r>
          </a:p>
        </p:txBody>
      </p:sp>
    </p:spTree>
    <p:extLst>
      <p:ext uri="{BB962C8B-B14F-4D97-AF65-F5344CB8AC3E}">
        <p14:creationId xmlns:p14="http://schemas.microsoft.com/office/powerpoint/2010/main" val="298439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96350E9-6AAC-646D-BCC8-4AAAEFEDD597}"/>
              </a:ext>
            </a:extLst>
          </p:cNvPr>
          <p:cNvSpPr/>
          <p:nvPr/>
        </p:nvSpPr>
        <p:spPr>
          <a:xfrm>
            <a:off x="6316826" y="2052734"/>
            <a:ext cx="5477070" cy="4616139"/>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06F0A8AE-BF9A-79ED-8027-7D0B07FA93DC}"/>
              </a:ext>
            </a:extLst>
          </p:cNvPr>
          <p:cNvSpPr txBox="1"/>
          <p:nvPr/>
        </p:nvSpPr>
        <p:spPr>
          <a:xfrm>
            <a:off x="480784" y="1805302"/>
            <a:ext cx="3626316" cy="4154984"/>
          </a:xfrm>
          <a:prstGeom prst="rect">
            <a:avLst/>
          </a:prstGeom>
          <a:noFill/>
        </p:spPr>
        <p:txBody>
          <a:bodyPr wrap="square">
            <a:spAutoFit/>
          </a:bodyPr>
          <a:lstStyle/>
          <a:p>
            <a:r>
              <a:rPr lang="zh-CN" altLang="en-US" sz="2400" dirty="0"/>
              <a:t>设计完成后开始系统的搭建。首先将所需的元件准备好，包括两块搭载</a:t>
            </a:r>
            <a:r>
              <a:rPr lang="en-US" altLang="zh-CN" sz="2400" dirty="0"/>
              <a:t>TJA1050</a:t>
            </a:r>
            <a:r>
              <a:rPr lang="zh-CN" altLang="en-US" sz="2400" dirty="0"/>
              <a:t>的</a:t>
            </a:r>
            <a:r>
              <a:rPr lang="en-US" altLang="zh-CN" sz="2400" dirty="0"/>
              <a:t>STM32F103</a:t>
            </a:r>
            <a:r>
              <a:rPr lang="zh-CN" altLang="en-US" sz="2400" dirty="0"/>
              <a:t>工控板，</a:t>
            </a:r>
            <a:r>
              <a:rPr lang="en-US" altLang="zh-CN" sz="2400" dirty="0"/>
              <a:t>L298N</a:t>
            </a:r>
            <a:r>
              <a:rPr lang="zh-CN" altLang="en-US" sz="2400" dirty="0"/>
              <a:t>电机驱动、直流电机、</a:t>
            </a:r>
            <a:r>
              <a:rPr lang="en-US" altLang="zh-CN" sz="2400" dirty="0"/>
              <a:t>12V</a:t>
            </a:r>
            <a:r>
              <a:rPr lang="zh-CN" altLang="en-US" sz="2400" dirty="0"/>
              <a:t>电源和</a:t>
            </a:r>
            <a:r>
              <a:rPr lang="en-US" altLang="zh-CN" sz="2400" dirty="0"/>
              <a:t>5V</a:t>
            </a:r>
            <a:r>
              <a:rPr lang="zh-CN" altLang="en-US" sz="2400" dirty="0"/>
              <a:t>电源。将各部分元件按照顺序连接完成后，在分别将两个节点的程序烧录进去。测试功能无误后准备开始节点收发实验。</a:t>
            </a:r>
          </a:p>
        </p:txBody>
      </p:sp>
      <p:pic>
        <p:nvPicPr>
          <p:cNvPr id="12" name="图片 11">
            <a:extLst>
              <a:ext uri="{FF2B5EF4-FFF2-40B4-BE49-F238E27FC236}">
                <a16:creationId xmlns:a16="http://schemas.microsoft.com/office/drawing/2014/main" id="{D6290113-F943-79AC-FD6B-70F9DDE03B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481850" y="583776"/>
            <a:ext cx="4946300" cy="6598036"/>
          </a:xfrm>
          <a:prstGeom prst="rect">
            <a:avLst/>
          </a:prstGeom>
        </p:spPr>
      </p:pic>
    </p:spTree>
    <p:extLst>
      <p:ext uri="{BB962C8B-B14F-4D97-AF65-F5344CB8AC3E}">
        <p14:creationId xmlns:p14="http://schemas.microsoft.com/office/powerpoint/2010/main" val="354624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39630" y="61384"/>
            <a:ext cx="10515600" cy="1325563"/>
          </a:xfrm>
        </p:spPr>
        <p:txBody>
          <a:bodyPr/>
          <a:lstStyle/>
          <a:p>
            <a:r>
              <a:rPr lang="zh-CN" altLang="en-US" dirty="0">
                <a:latin typeface="黑体" panose="02010609060101010101" pitchFamily="49" charset="-122"/>
                <a:ea typeface="黑体" panose="02010609060101010101" pitchFamily="49" charset="-122"/>
              </a:rPr>
              <a:t>目录</a:t>
            </a:r>
          </a:p>
        </p:txBody>
      </p:sp>
      <p:sp>
        <p:nvSpPr>
          <p:cNvPr id="4" name="矩形 3">
            <a:extLst>
              <a:ext uri="{FF2B5EF4-FFF2-40B4-BE49-F238E27FC236}">
                <a16:creationId xmlns:a16="http://schemas.microsoft.com/office/drawing/2014/main" id="{7CD25FAC-F2B4-0DF8-DB37-587239C2AFC9}"/>
              </a:ext>
            </a:extLst>
          </p:cNvPr>
          <p:cNvSpPr/>
          <p:nvPr/>
        </p:nvSpPr>
        <p:spPr>
          <a:xfrm>
            <a:off x="-204247" y="1485163"/>
            <a:ext cx="12658606" cy="459616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03ADBDB8-8719-CD87-0693-35F66E99A6AE}"/>
              </a:ext>
            </a:extLst>
          </p:cNvPr>
          <p:cNvSpPr>
            <a:spLocks noGrp="1"/>
          </p:cNvSpPr>
          <p:nvPr>
            <p:ph idx="1"/>
          </p:nvPr>
        </p:nvSpPr>
        <p:spPr>
          <a:xfrm>
            <a:off x="838200" y="1509475"/>
            <a:ext cx="10515600" cy="4351338"/>
          </a:xfrm>
        </p:spPr>
        <p:txBody>
          <a:bodyPr>
            <a:normAutofit fontScale="92500" lnSpcReduction="10000"/>
          </a:bodyPr>
          <a:lstStyle/>
          <a:p>
            <a:pPr>
              <a:lnSpc>
                <a:spcPct val="200000"/>
              </a:lnSpc>
            </a:pPr>
            <a:r>
              <a:rPr lang="zh-CN" altLang="en-US" dirty="0">
                <a:solidFill>
                  <a:schemeClr val="bg1"/>
                </a:solidFill>
              </a:rPr>
              <a:t>选题背景和意义</a:t>
            </a:r>
            <a:endParaRPr lang="en-US" altLang="zh-CN" dirty="0">
              <a:solidFill>
                <a:schemeClr val="bg1"/>
              </a:solidFill>
            </a:endParaRPr>
          </a:p>
          <a:p>
            <a:pPr>
              <a:lnSpc>
                <a:spcPct val="200000"/>
              </a:lnSpc>
            </a:pPr>
            <a:r>
              <a:rPr lang="zh-CN" altLang="en-US" dirty="0">
                <a:solidFill>
                  <a:schemeClr val="bg1"/>
                </a:solidFill>
              </a:rPr>
              <a:t>国内外研究现状</a:t>
            </a:r>
            <a:endParaRPr lang="en-US" altLang="zh-CN" dirty="0">
              <a:solidFill>
                <a:schemeClr val="bg1"/>
              </a:solidFill>
            </a:endParaRPr>
          </a:p>
          <a:p>
            <a:pPr>
              <a:lnSpc>
                <a:spcPct val="200000"/>
              </a:lnSpc>
            </a:pPr>
            <a:r>
              <a:rPr lang="en-US" altLang="zh-CN" dirty="0">
                <a:solidFill>
                  <a:schemeClr val="bg1"/>
                </a:solidFill>
              </a:rPr>
              <a:t>CAN</a:t>
            </a:r>
            <a:r>
              <a:rPr lang="zh-CN" altLang="en-US" dirty="0">
                <a:solidFill>
                  <a:schemeClr val="bg1"/>
                </a:solidFill>
              </a:rPr>
              <a:t>总线系统的仿真分析</a:t>
            </a:r>
            <a:endParaRPr lang="en-US" altLang="zh-CN" dirty="0">
              <a:solidFill>
                <a:schemeClr val="bg1"/>
              </a:solidFill>
            </a:endParaRPr>
          </a:p>
          <a:p>
            <a:pPr>
              <a:lnSpc>
                <a:spcPct val="200000"/>
              </a:lnSpc>
            </a:pPr>
            <a:r>
              <a:rPr lang="en-US" altLang="zh-CN" dirty="0">
                <a:solidFill>
                  <a:schemeClr val="bg1"/>
                </a:solidFill>
              </a:rPr>
              <a:t>CAN</a:t>
            </a:r>
            <a:r>
              <a:rPr lang="zh-CN" altLang="en-US" dirty="0">
                <a:solidFill>
                  <a:schemeClr val="bg1"/>
                </a:solidFill>
              </a:rPr>
              <a:t>总线系统的设计搭建</a:t>
            </a:r>
            <a:endParaRPr lang="en-US" altLang="zh-CN" dirty="0">
              <a:solidFill>
                <a:schemeClr val="bg1"/>
              </a:solidFill>
            </a:endParaRPr>
          </a:p>
          <a:p>
            <a:pPr>
              <a:lnSpc>
                <a:spcPct val="200000"/>
              </a:lnSpc>
            </a:pPr>
            <a:r>
              <a:rPr lang="zh-CN" altLang="en-US" dirty="0">
                <a:solidFill>
                  <a:schemeClr val="bg1"/>
                </a:solidFill>
              </a:rPr>
              <a:t>论文总结与不足</a:t>
            </a:r>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64" y="306216"/>
            <a:ext cx="824360" cy="835901"/>
          </a:xfrm>
          <a:prstGeom prst="rect">
            <a:avLst/>
          </a:prstGeom>
        </p:spPr>
      </p:pic>
    </p:spTree>
    <p:extLst>
      <p:ext uri="{BB962C8B-B14F-4D97-AF65-F5344CB8AC3E}">
        <p14:creationId xmlns:p14="http://schemas.microsoft.com/office/powerpoint/2010/main" val="81077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06F0A8AE-BF9A-79ED-8027-7D0B07FA93DC}"/>
              </a:ext>
            </a:extLst>
          </p:cNvPr>
          <p:cNvSpPr txBox="1"/>
          <p:nvPr/>
        </p:nvSpPr>
        <p:spPr>
          <a:xfrm>
            <a:off x="341894" y="1547731"/>
            <a:ext cx="3626316" cy="4893647"/>
          </a:xfrm>
          <a:prstGeom prst="rect">
            <a:avLst/>
          </a:prstGeom>
          <a:noFill/>
        </p:spPr>
        <p:txBody>
          <a:bodyPr wrap="square">
            <a:spAutoFit/>
          </a:bodyPr>
          <a:lstStyle/>
          <a:p>
            <a:r>
              <a:rPr lang="zh-CN" altLang="en-US" sz="2400" dirty="0"/>
              <a:t>实验分为三个部分：电机节点发送实验、车门节点发送实验和双节点收发实验。实验过程详细如下：在上电后，选择相应节点，先按下按钮</a:t>
            </a:r>
            <a:r>
              <a:rPr lang="en-US" altLang="zh-CN" sz="2400" dirty="0"/>
              <a:t>1</a:t>
            </a:r>
            <a:r>
              <a:rPr lang="zh-CN" altLang="en-US" sz="2400" dirty="0"/>
              <a:t>，观察相应的</a:t>
            </a:r>
            <a:r>
              <a:rPr lang="en-US" altLang="zh-CN" sz="2400" dirty="0"/>
              <a:t>LED</a:t>
            </a:r>
            <a:r>
              <a:rPr lang="zh-CN" altLang="en-US" sz="2400" dirty="0"/>
              <a:t>或者电机是否开始转动，间隔</a:t>
            </a:r>
            <a:r>
              <a:rPr lang="en-US" altLang="zh-CN" sz="2400" dirty="0"/>
              <a:t>5</a:t>
            </a:r>
            <a:r>
              <a:rPr lang="zh-CN" altLang="en-US" sz="2400" dirty="0"/>
              <a:t>秒后按下按钮</a:t>
            </a:r>
            <a:r>
              <a:rPr lang="en-US" altLang="zh-CN" sz="2400" dirty="0"/>
              <a:t>2</a:t>
            </a:r>
            <a:r>
              <a:rPr lang="zh-CN" altLang="en-US" sz="2400" dirty="0"/>
              <a:t>，继续观察相应的</a:t>
            </a:r>
            <a:r>
              <a:rPr lang="en-US" altLang="zh-CN" sz="2400" dirty="0"/>
              <a:t>LED</a:t>
            </a:r>
            <a:r>
              <a:rPr lang="zh-CN" altLang="en-US" sz="2400" dirty="0"/>
              <a:t>或者电机是否停止。一直持续实验</a:t>
            </a:r>
            <a:r>
              <a:rPr lang="en-US" altLang="zh-CN" sz="2400" dirty="0"/>
              <a:t>20</a:t>
            </a:r>
            <a:r>
              <a:rPr lang="zh-CN" altLang="en-US" sz="2400" dirty="0"/>
              <a:t>分钟，一天四次实验，持续五天，记录数据并填入表格。</a:t>
            </a:r>
          </a:p>
        </p:txBody>
      </p:sp>
      <p:pic>
        <p:nvPicPr>
          <p:cNvPr id="16" name="daf1a1b3c6f3a84f12d83b562f927b39">
            <a:hlinkClick r:id="" action="ppaction://media"/>
            <a:extLst>
              <a:ext uri="{FF2B5EF4-FFF2-40B4-BE49-F238E27FC236}">
                <a16:creationId xmlns:a16="http://schemas.microsoft.com/office/drawing/2014/main" id="{AEDEF8A2-CD24-1E35-C162-4CD32C2D9E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5937855" y="321664"/>
            <a:ext cx="4090630" cy="7272231"/>
          </a:xfrm>
          <a:prstGeom prst="rect">
            <a:avLst/>
          </a:prstGeom>
        </p:spPr>
      </p:pic>
      <p:sp>
        <p:nvSpPr>
          <p:cNvPr id="17" name="矩形 16">
            <a:extLst>
              <a:ext uri="{FF2B5EF4-FFF2-40B4-BE49-F238E27FC236}">
                <a16:creationId xmlns:a16="http://schemas.microsoft.com/office/drawing/2014/main" id="{34925645-A0B8-DCDF-FAC6-EFF6353641A3}"/>
              </a:ext>
            </a:extLst>
          </p:cNvPr>
          <p:cNvSpPr/>
          <p:nvPr/>
        </p:nvSpPr>
        <p:spPr>
          <a:xfrm>
            <a:off x="4228713" y="1447129"/>
            <a:ext cx="7503212" cy="5123612"/>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363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2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0">
                <p:cTn id="12" fill="hold" display="0">
                  <p:stCondLst>
                    <p:cond delay="indefinite"/>
                  </p:stCondLst>
                </p:cTn>
                <p:tgtEl>
                  <p:spTgt spid="1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黑体" panose="02010609060101010101" pitchFamily="49" charset="-122"/>
                <a:ea typeface="黑体" panose="02010609060101010101" pitchFamily="49" charset="-122"/>
              </a:rPr>
              <a:t>CAN</a:t>
            </a:r>
            <a:r>
              <a:rPr lang="zh-CN" altLang="en-US">
                <a:latin typeface="黑体" panose="02010609060101010101" pitchFamily="49" charset="-122"/>
                <a:ea typeface="黑体" panose="02010609060101010101" pitchFamily="49" charset="-122"/>
              </a:rPr>
              <a:t>总线系统的设计搭建</a:t>
            </a:r>
            <a:endParaRPr lang="zh-CN" altLang="en-US" dirty="0">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A9C51623-17D0-065B-3685-DFCE9AB5416F}"/>
              </a:ext>
            </a:extLst>
          </p:cNvPr>
          <p:cNvSpPr txBox="1"/>
          <p:nvPr/>
        </p:nvSpPr>
        <p:spPr>
          <a:xfrm>
            <a:off x="336750" y="1723427"/>
            <a:ext cx="4088602" cy="4524315"/>
          </a:xfrm>
          <a:prstGeom prst="rect">
            <a:avLst/>
          </a:prstGeom>
          <a:noFill/>
        </p:spPr>
        <p:txBody>
          <a:bodyPr wrap="square">
            <a:spAutoFit/>
          </a:bodyPr>
          <a:lstStyle/>
          <a:p>
            <a:r>
              <a:rPr lang="zh-CN" altLang="en-US" sz="2400" dirty="0"/>
              <a:t>通过上述实验结果可以看出，本系统的总体收发成功率均在</a:t>
            </a:r>
            <a:r>
              <a:rPr lang="en-US" altLang="zh-CN" sz="2400" dirty="0"/>
              <a:t>99.9%</a:t>
            </a:r>
            <a:r>
              <a:rPr lang="zh-CN" altLang="en-US" sz="2400" dirty="0"/>
              <a:t>以上，且大部分按钮成功率均为</a:t>
            </a:r>
            <a:r>
              <a:rPr lang="en-US" altLang="zh-CN" sz="2400" dirty="0"/>
              <a:t>100.00%</a:t>
            </a:r>
            <a:r>
              <a:rPr lang="zh-CN" altLang="en-US" sz="2400" dirty="0"/>
              <a:t>。对于电机节点实验来说，收发成功率维持在</a:t>
            </a:r>
            <a:r>
              <a:rPr lang="en-US" altLang="zh-CN" sz="2400" dirty="0"/>
              <a:t>99.96%</a:t>
            </a:r>
            <a:r>
              <a:rPr lang="zh-CN" altLang="en-US" sz="2400" dirty="0"/>
              <a:t>以上，而车门节点实验的成功率则整体高于电机节点，为</a:t>
            </a:r>
            <a:r>
              <a:rPr lang="en-US" altLang="zh-CN" sz="2400" dirty="0"/>
              <a:t>100.00%</a:t>
            </a:r>
            <a:r>
              <a:rPr lang="zh-CN" altLang="en-US" sz="2400" dirty="0"/>
              <a:t>。双节点收发实验时，整体精度有略微下滑，但仅有一个按钮的成功率下降到</a:t>
            </a:r>
            <a:r>
              <a:rPr lang="en-US" altLang="zh-CN" sz="2400" dirty="0"/>
              <a:t>99.92%</a:t>
            </a:r>
            <a:r>
              <a:rPr lang="zh-CN" altLang="en-US" sz="2400" dirty="0"/>
              <a:t>，其余按钮仍为</a:t>
            </a:r>
            <a:r>
              <a:rPr lang="en-US" altLang="zh-CN" sz="2400" dirty="0"/>
              <a:t>100.00%</a:t>
            </a:r>
            <a:r>
              <a:rPr lang="zh-CN" altLang="en-US" sz="2400" dirty="0"/>
              <a:t>。</a:t>
            </a:r>
          </a:p>
        </p:txBody>
      </p:sp>
      <p:graphicFrame>
        <p:nvGraphicFramePr>
          <p:cNvPr id="19" name="表格 18">
            <a:extLst>
              <a:ext uri="{FF2B5EF4-FFF2-40B4-BE49-F238E27FC236}">
                <a16:creationId xmlns:a16="http://schemas.microsoft.com/office/drawing/2014/main" id="{1CE798CE-2551-BF17-73EB-A343B19566B6}"/>
              </a:ext>
            </a:extLst>
          </p:cNvPr>
          <p:cNvGraphicFramePr>
            <a:graphicFrameLocks noGrp="1"/>
          </p:cNvGraphicFramePr>
          <p:nvPr>
            <p:extLst>
              <p:ext uri="{D42A27DB-BD31-4B8C-83A1-F6EECF244321}">
                <p14:modId xmlns:p14="http://schemas.microsoft.com/office/powerpoint/2010/main" val="1135530593"/>
              </p:ext>
            </p:extLst>
          </p:nvPr>
        </p:nvGraphicFramePr>
        <p:xfrm>
          <a:off x="4769933" y="1302712"/>
          <a:ext cx="6782953" cy="1460039"/>
        </p:xfrm>
        <a:graphic>
          <a:graphicData uri="http://schemas.openxmlformats.org/drawingml/2006/table">
            <a:tbl>
              <a:tblPr firstRow="1" firstCol="1" bandRow="1">
                <a:tableStyleId>{5C22544A-7EE6-4342-B048-85BDC9FD1C3A}</a:tableStyleId>
              </a:tblPr>
              <a:tblGrid>
                <a:gridCol w="1115773">
                  <a:extLst>
                    <a:ext uri="{9D8B030D-6E8A-4147-A177-3AD203B41FA5}">
                      <a16:colId xmlns:a16="http://schemas.microsoft.com/office/drawing/2014/main" val="3865981536"/>
                    </a:ext>
                  </a:extLst>
                </a:gridCol>
                <a:gridCol w="2275266">
                  <a:extLst>
                    <a:ext uri="{9D8B030D-6E8A-4147-A177-3AD203B41FA5}">
                      <a16:colId xmlns:a16="http://schemas.microsoft.com/office/drawing/2014/main" val="3949560860"/>
                    </a:ext>
                  </a:extLst>
                </a:gridCol>
                <a:gridCol w="1695520">
                  <a:extLst>
                    <a:ext uri="{9D8B030D-6E8A-4147-A177-3AD203B41FA5}">
                      <a16:colId xmlns:a16="http://schemas.microsoft.com/office/drawing/2014/main" val="3708790562"/>
                    </a:ext>
                  </a:extLst>
                </a:gridCol>
                <a:gridCol w="1696394">
                  <a:extLst>
                    <a:ext uri="{9D8B030D-6E8A-4147-A177-3AD203B41FA5}">
                      <a16:colId xmlns:a16="http://schemas.microsoft.com/office/drawing/2014/main" val="458644910"/>
                    </a:ext>
                  </a:extLst>
                </a:gridCol>
              </a:tblGrid>
              <a:tr h="506681">
                <a:tc>
                  <a:txBody>
                    <a:bodyPr/>
                    <a:lstStyle/>
                    <a:p>
                      <a:pPr algn="ctr"/>
                      <a:r>
                        <a:rPr lang="zh-CN" sz="900" kern="100" dirty="0">
                          <a:effectLst/>
                        </a:rPr>
                        <a:t>按钮名称</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dirty="0">
                          <a:effectLst/>
                        </a:rPr>
                        <a:t>按下次数</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dirty="0">
                          <a:effectLst/>
                        </a:rPr>
                        <a:t>成功次数</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a:effectLst/>
                        </a:rPr>
                        <a:t>成功率</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20915555"/>
                  </a:ext>
                </a:extLst>
              </a:tr>
              <a:tr h="476679">
                <a:tc>
                  <a:txBody>
                    <a:bodyPr/>
                    <a:lstStyle/>
                    <a:p>
                      <a:pPr algn="ctr"/>
                      <a:r>
                        <a:rPr lang="zh-CN" sz="900" kern="100">
                          <a:effectLst/>
                        </a:rPr>
                        <a:t>按钮</a:t>
                      </a:r>
                      <a:r>
                        <a:rPr lang="en-US" sz="900" kern="100">
                          <a:effectLst/>
                        </a:rPr>
                        <a:t>1</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2388</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2388</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100.00%</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95768361"/>
                  </a:ext>
                </a:extLst>
              </a:tr>
              <a:tr h="476679">
                <a:tc>
                  <a:txBody>
                    <a:bodyPr/>
                    <a:lstStyle/>
                    <a:p>
                      <a:pPr algn="ctr"/>
                      <a:r>
                        <a:rPr lang="zh-CN" sz="900" kern="100">
                          <a:effectLst/>
                        </a:rPr>
                        <a:t>按钮</a:t>
                      </a:r>
                      <a:r>
                        <a:rPr lang="en-US" sz="900" kern="100">
                          <a:effectLst/>
                        </a:rPr>
                        <a:t>2</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2389</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2388</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99.96%</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51130588"/>
                  </a:ext>
                </a:extLst>
              </a:tr>
            </a:tbl>
          </a:graphicData>
        </a:graphic>
      </p:graphicFrame>
      <p:graphicFrame>
        <p:nvGraphicFramePr>
          <p:cNvPr id="20" name="表格 19">
            <a:extLst>
              <a:ext uri="{FF2B5EF4-FFF2-40B4-BE49-F238E27FC236}">
                <a16:creationId xmlns:a16="http://schemas.microsoft.com/office/drawing/2014/main" id="{8E83F5D8-ED86-9518-8EAD-9FEAE30B38D1}"/>
              </a:ext>
            </a:extLst>
          </p:cNvPr>
          <p:cNvGraphicFramePr>
            <a:graphicFrameLocks noGrp="1"/>
          </p:cNvGraphicFramePr>
          <p:nvPr>
            <p:extLst>
              <p:ext uri="{D42A27DB-BD31-4B8C-83A1-F6EECF244321}">
                <p14:modId xmlns:p14="http://schemas.microsoft.com/office/powerpoint/2010/main" val="1782303555"/>
              </p:ext>
            </p:extLst>
          </p:nvPr>
        </p:nvGraphicFramePr>
        <p:xfrm>
          <a:off x="4783930" y="3020643"/>
          <a:ext cx="6768957" cy="1327161"/>
        </p:xfrm>
        <a:graphic>
          <a:graphicData uri="http://schemas.openxmlformats.org/drawingml/2006/table">
            <a:tbl>
              <a:tblPr firstRow="1" firstCol="1" bandRow="1">
                <a:tableStyleId>{5C22544A-7EE6-4342-B048-85BDC9FD1C3A}</a:tableStyleId>
              </a:tblPr>
              <a:tblGrid>
                <a:gridCol w="1113470">
                  <a:extLst>
                    <a:ext uri="{9D8B030D-6E8A-4147-A177-3AD203B41FA5}">
                      <a16:colId xmlns:a16="http://schemas.microsoft.com/office/drawing/2014/main" val="273732967"/>
                    </a:ext>
                  </a:extLst>
                </a:gridCol>
                <a:gridCol w="2270572">
                  <a:extLst>
                    <a:ext uri="{9D8B030D-6E8A-4147-A177-3AD203B41FA5}">
                      <a16:colId xmlns:a16="http://schemas.microsoft.com/office/drawing/2014/main" val="3257486472"/>
                    </a:ext>
                  </a:extLst>
                </a:gridCol>
                <a:gridCol w="1692021">
                  <a:extLst>
                    <a:ext uri="{9D8B030D-6E8A-4147-A177-3AD203B41FA5}">
                      <a16:colId xmlns:a16="http://schemas.microsoft.com/office/drawing/2014/main" val="3516497684"/>
                    </a:ext>
                  </a:extLst>
                </a:gridCol>
                <a:gridCol w="1692894">
                  <a:extLst>
                    <a:ext uri="{9D8B030D-6E8A-4147-A177-3AD203B41FA5}">
                      <a16:colId xmlns:a16="http://schemas.microsoft.com/office/drawing/2014/main" val="2260815059"/>
                    </a:ext>
                  </a:extLst>
                </a:gridCol>
              </a:tblGrid>
              <a:tr h="442387">
                <a:tc>
                  <a:txBody>
                    <a:bodyPr/>
                    <a:lstStyle/>
                    <a:p>
                      <a:pPr algn="ctr"/>
                      <a:r>
                        <a:rPr lang="zh-CN" sz="900" kern="100">
                          <a:effectLst/>
                        </a:rPr>
                        <a:t>按钮名称</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a:effectLst/>
                        </a:rPr>
                        <a:t>按下次数</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dirty="0">
                          <a:effectLst/>
                        </a:rPr>
                        <a:t>成功次数</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a:effectLst/>
                        </a:rPr>
                        <a:t>成功率</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73672598"/>
                  </a:ext>
                </a:extLst>
              </a:tr>
              <a:tr h="442387">
                <a:tc>
                  <a:txBody>
                    <a:bodyPr/>
                    <a:lstStyle/>
                    <a:p>
                      <a:pPr algn="ctr"/>
                      <a:r>
                        <a:rPr lang="zh-CN" sz="900" kern="100">
                          <a:effectLst/>
                        </a:rPr>
                        <a:t>按钮</a:t>
                      </a:r>
                      <a:r>
                        <a:rPr lang="en-US" sz="900" kern="100">
                          <a:effectLst/>
                        </a:rPr>
                        <a:t>1</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2407</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2407</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100.00%</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63669651"/>
                  </a:ext>
                </a:extLst>
              </a:tr>
              <a:tr h="442387">
                <a:tc>
                  <a:txBody>
                    <a:bodyPr/>
                    <a:lstStyle/>
                    <a:p>
                      <a:pPr algn="ctr"/>
                      <a:r>
                        <a:rPr lang="zh-CN" sz="900" kern="100">
                          <a:effectLst/>
                        </a:rPr>
                        <a:t>按钮</a:t>
                      </a:r>
                      <a:r>
                        <a:rPr lang="en-US" sz="900" kern="100">
                          <a:effectLst/>
                        </a:rPr>
                        <a:t>2</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2406</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2406</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100.00%</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4567595"/>
                  </a:ext>
                </a:extLst>
              </a:tr>
            </a:tbl>
          </a:graphicData>
        </a:graphic>
      </p:graphicFrame>
      <p:graphicFrame>
        <p:nvGraphicFramePr>
          <p:cNvPr id="21" name="表格 20">
            <a:extLst>
              <a:ext uri="{FF2B5EF4-FFF2-40B4-BE49-F238E27FC236}">
                <a16:creationId xmlns:a16="http://schemas.microsoft.com/office/drawing/2014/main" id="{E45F6640-2C33-FBC5-8458-727F643E0CB7}"/>
              </a:ext>
            </a:extLst>
          </p:cNvPr>
          <p:cNvGraphicFramePr>
            <a:graphicFrameLocks noGrp="1"/>
          </p:cNvGraphicFramePr>
          <p:nvPr>
            <p:extLst>
              <p:ext uri="{D42A27DB-BD31-4B8C-83A1-F6EECF244321}">
                <p14:modId xmlns:p14="http://schemas.microsoft.com/office/powerpoint/2010/main" val="1069092691"/>
              </p:ext>
            </p:extLst>
          </p:nvPr>
        </p:nvGraphicFramePr>
        <p:xfrm>
          <a:off x="4783930" y="4605696"/>
          <a:ext cx="6768957" cy="1991360"/>
        </p:xfrm>
        <a:graphic>
          <a:graphicData uri="http://schemas.openxmlformats.org/drawingml/2006/table">
            <a:tbl>
              <a:tblPr firstRow="1" firstCol="1" bandRow="1">
                <a:tableStyleId>{5C22544A-7EE6-4342-B048-85BDC9FD1C3A}</a:tableStyleId>
              </a:tblPr>
              <a:tblGrid>
                <a:gridCol w="1692021">
                  <a:extLst>
                    <a:ext uri="{9D8B030D-6E8A-4147-A177-3AD203B41FA5}">
                      <a16:colId xmlns:a16="http://schemas.microsoft.com/office/drawing/2014/main" val="1247934955"/>
                    </a:ext>
                  </a:extLst>
                </a:gridCol>
                <a:gridCol w="1692021">
                  <a:extLst>
                    <a:ext uri="{9D8B030D-6E8A-4147-A177-3AD203B41FA5}">
                      <a16:colId xmlns:a16="http://schemas.microsoft.com/office/drawing/2014/main" val="2719632444"/>
                    </a:ext>
                  </a:extLst>
                </a:gridCol>
                <a:gridCol w="1692021">
                  <a:extLst>
                    <a:ext uri="{9D8B030D-6E8A-4147-A177-3AD203B41FA5}">
                      <a16:colId xmlns:a16="http://schemas.microsoft.com/office/drawing/2014/main" val="1015008121"/>
                    </a:ext>
                  </a:extLst>
                </a:gridCol>
                <a:gridCol w="1692894">
                  <a:extLst>
                    <a:ext uri="{9D8B030D-6E8A-4147-A177-3AD203B41FA5}">
                      <a16:colId xmlns:a16="http://schemas.microsoft.com/office/drawing/2014/main" val="677382302"/>
                    </a:ext>
                  </a:extLst>
                </a:gridCol>
              </a:tblGrid>
              <a:tr h="398272">
                <a:tc>
                  <a:txBody>
                    <a:bodyPr/>
                    <a:lstStyle/>
                    <a:p>
                      <a:pPr algn="ctr"/>
                      <a:r>
                        <a:rPr lang="zh-CN" sz="900" kern="100">
                          <a:effectLst/>
                        </a:rPr>
                        <a:t>按钮名称</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a:effectLst/>
                        </a:rPr>
                        <a:t>按下次数</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dirty="0">
                          <a:effectLst/>
                        </a:rPr>
                        <a:t>成功次数</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zh-CN" sz="900" kern="100">
                          <a:effectLst/>
                        </a:rPr>
                        <a:t>成功率</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45279976"/>
                  </a:ext>
                </a:extLst>
              </a:tr>
              <a:tr h="398272">
                <a:tc>
                  <a:txBody>
                    <a:bodyPr/>
                    <a:lstStyle/>
                    <a:p>
                      <a:pPr algn="ctr"/>
                      <a:r>
                        <a:rPr lang="zh-CN" sz="900" kern="100" dirty="0">
                          <a:effectLst/>
                        </a:rPr>
                        <a:t>电机节点按钮</a:t>
                      </a:r>
                      <a:r>
                        <a:rPr lang="en-US" sz="900" kern="100" dirty="0">
                          <a:effectLst/>
                        </a:rPr>
                        <a:t>1</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1215</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1215</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100.00%</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67297672"/>
                  </a:ext>
                </a:extLst>
              </a:tr>
              <a:tr h="398272">
                <a:tc>
                  <a:txBody>
                    <a:bodyPr/>
                    <a:lstStyle/>
                    <a:p>
                      <a:pPr algn="ctr"/>
                      <a:r>
                        <a:rPr lang="zh-CN" sz="900" kern="100">
                          <a:effectLst/>
                        </a:rPr>
                        <a:t>电机节点按钮</a:t>
                      </a:r>
                      <a:r>
                        <a:rPr lang="en-US" sz="900" kern="100">
                          <a:effectLst/>
                        </a:rPr>
                        <a:t>2</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1216</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1216</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100.00%</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11307408"/>
                  </a:ext>
                </a:extLst>
              </a:tr>
              <a:tr h="398272">
                <a:tc>
                  <a:txBody>
                    <a:bodyPr/>
                    <a:lstStyle/>
                    <a:p>
                      <a:pPr algn="ctr"/>
                      <a:r>
                        <a:rPr lang="zh-CN" sz="900" kern="100">
                          <a:effectLst/>
                        </a:rPr>
                        <a:t>车门节点按钮</a:t>
                      </a:r>
                      <a:r>
                        <a:rPr lang="en-US" sz="900" kern="100">
                          <a:effectLst/>
                        </a:rPr>
                        <a:t>1</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1203</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1202</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99.92%</a:t>
                      </a:r>
                      <a:endParaRPr lang="zh-CN" sz="9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91539396"/>
                  </a:ext>
                </a:extLst>
              </a:tr>
              <a:tr h="398272">
                <a:tc>
                  <a:txBody>
                    <a:bodyPr/>
                    <a:lstStyle/>
                    <a:p>
                      <a:pPr algn="ctr"/>
                      <a:r>
                        <a:rPr lang="zh-CN" sz="900" kern="100" dirty="0">
                          <a:effectLst/>
                        </a:rPr>
                        <a:t>车门节点按钮</a:t>
                      </a:r>
                      <a:r>
                        <a:rPr lang="en-US" sz="900" kern="100" dirty="0">
                          <a:effectLst/>
                        </a:rPr>
                        <a:t>2</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1203</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a:effectLst/>
                        </a:rPr>
                        <a:t>1203</a:t>
                      </a:r>
                      <a:endParaRPr lang="zh-CN" sz="9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sz="900" kern="100" dirty="0">
                          <a:effectLst/>
                        </a:rPr>
                        <a:t>100.00%</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91658414"/>
                  </a:ext>
                </a:extLst>
              </a:tr>
            </a:tbl>
          </a:graphicData>
        </a:graphic>
      </p:graphicFrame>
      <p:sp>
        <p:nvSpPr>
          <p:cNvPr id="22" name="文本框 21">
            <a:extLst>
              <a:ext uri="{FF2B5EF4-FFF2-40B4-BE49-F238E27FC236}">
                <a16:creationId xmlns:a16="http://schemas.microsoft.com/office/drawing/2014/main" id="{EC10F294-3CFC-C013-D5FE-39EEE42749F2}"/>
              </a:ext>
            </a:extLst>
          </p:cNvPr>
          <p:cNvSpPr txBox="1"/>
          <p:nvPr/>
        </p:nvSpPr>
        <p:spPr>
          <a:xfrm>
            <a:off x="11684646" y="1547731"/>
            <a:ext cx="461665" cy="1015663"/>
          </a:xfrm>
          <a:prstGeom prst="rect">
            <a:avLst/>
          </a:prstGeom>
          <a:noFill/>
        </p:spPr>
        <p:txBody>
          <a:bodyPr vert="eaVert" wrap="none" rtlCol="0">
            <a:spAutoFit/>
          </a:bodyPr>
          <a:lstStyle/>
          <a:p>
            <a:r>
              <a:rPr lang="zh-CN" altLang="en-US" dirty="0"/>
              <a:t>电机节点</a:t>
            </a:r>
          </a:p>
        </p:txBody>
      </p:sp>
      <p:sp>
        <p:nvSpPr>
          <p:cNvPr id="23" name="文本框 22">
            <a:extLst>
              <a:ext uri="{FF2B5EF4-FFF2-40B4-BE49-F238E27FC236}">
                <a16:creationId xmlns:a16="http://schemas.microsoft.com/office/drawing/2014/main" id="{C748C241-1CF3-9DA4-AD67-339F4E6F2D93}"/>
              </a:ext>
            </a:extLst>
          </p:cNvPr>
          <p:cNvSpPr txBox="1"/>
          <p:nvPr/>
        </p:nvSpPr>
        <p:spPr>
          <a:xfrm>
            <a:off x="11714314" y="3332141"/>
            <a:ext cx="461665" cy="1015663"/>
          </a:xfrm>
          <a:prstGeom prst="rect">
            <a:avLst/>
          </a:prstGeom>
          <a:noFill/>
        </p:spPr>
        <p:txBody>
          <a:bodyPr vert="eaVert" wrap="none" rtlCol="0">
            <a:spAutoFit/>
          </a:bodyPr>
          <a:lstStyle/>
          <a:p>
            <a:r>
              <a:rPr lang="zh-CN" altLang="en-US" dirty="0"/>
              <a:t>车门节点</a:t>
            </a:r>
          </a:p>
        </p:txBody>
      </p:sp>
      <p:sp>
        <p:nvSpPr>
          <p:cNvPr id="24" name="文本框 23">
            <a:extLst>
              <a:ext uri="{FF2B5EF4-FFF2-40B4-BE49-F238E27FC236}">
                <a16:creationId xmlns:a16="http://schemas.microsoft.com/office/drawing/2014/main" id="{48112B15-9CE8-1665-7105-450A7989004F}"/>
              </a:ext>
            </a:extLst>
          </p:cNvPr>
          <p:cNvSpPr txBox="1"/>
          <p:nvPr/>
        </p:nvSpPr>
        <p:spPr>
          <a:xfrm>
            <a:off x="11684645" y="5310269"/>
            <a:ext cx="461665" cy="784830"/>
          </a:xfrm>
          <a:prstGeom prst="rect">
            <a:avLst/>
          </a:prstGeom>
          <a:noFill/>
        </p:spPr>
        <p:txBody>
          <a:bodyPr vert="eaVert" wrap="none" rtlCol="0">
            <a:spAutoFit/>
          </a:bodyPr>
          <a:lstStyle/>
          <a:p>
            <a:r>
              <a:rPr lang="zh-CN" altLang="en-US" dirty="0"/>
              <a:t>双节点</a:t>
            </a:r>
          </a:p>
        </p:txBody>
      </p:sp>
    </p:spTree>
    <p:extLst>
      <p:ext uri="{BB962C8B-B14F-4D97-AF65-F5344CB8AC3E}">
        <p14:creationId xmlns:p14="http://schemas.microsoft.com/office/powerpoint/2010/main" val="291048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2976080" y="-714737"/>
            <a:ext cx="9317621" cy="8495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19" y="2429971"/>
            <a:ext cx="1970471" cy="1998057"/>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3666092" y="2649895"/>
            <a:ext cx="10515600" cy="1325563"/>
          </a:xfrm>
        </p:spPr>
        <p:txBody>
          <a:bodyPr>
            <a:normAutofit/>
          </a:bodyPr>
          <a:lstStyle/>
          <a:p>
            <a:r>
              <a:rPr lang="zh-CN" altLang="en-US" sz="6000" dirty="0">
                <a:solidFill>
                  <a:schemeClr val="bg1"/>
                </a:solidFill>
                <a:latin typeface="黑体" panose="02010609060101010101" pitchFamily="49" charset="-122"/>
                <a:ea typeface="黑体" panose="02010609060101010101" pitchFamily="49" charset="-122"/>
              </a:rPr>
              <a:t>论文的总结与不足</a:t>
            </a:r>
          </a:p>
        </p:txBody>
      </p:sp>
      <p:sp>
        <p:nvSpPr>
          <p:cNvPr id="8" name="矩形 7">
            <a:extLst>
              <a:ext uri="{FF2B5EF4-FFF2-40B4-BE49-F238E27FC236}">
                <a16:creationId xmlns:a16="http://schemas.microsoft.com/office/drawing/2014/main" id="{6DB9F22C-F711-6EE4-2FF9-186B209A8E38}"/>
              </a:ext>
            </a:extLst>
          </p:cNvPr>
          <p:cNvSpPr/>
          <p:nvPr/>
        </p:nvSpPr>
        <p:spPr>
          <a:xfrm>
            <a:off x="3666092" y="4072331"/>
            <a:ext cx="10762102"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8457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黑体" panose="02010609060101010101" pitchFamily="49" charset="-122"/>
                <a:ea typeface="黑体" panose="02010609060101010101" pitchFamily="49" charset="-122"/>
              </a:rPr>
              <a:t>论文的总结与不足</a:t>
            </a:r>
          </a:p>
        </p:txBody>
      </p:sp>
      <p:sp>
        <p:nvSpPr>
          <p:cNvPr id="12" name="文本框 11">
            <a:extLst>
              <a:ext uri="{FF2B5EF4-FFF2-40B4-BE49-F238E27FC236}">
                <a16:creationId xmlns:a16="http://schemas.microsoft.com/office/drawing/2014/main" id="{E8F210F2-E4BC-858B-F90F-F1DF01809824}"/>
              </a:ext>
            </a:extLst>
          </p:cNvPr>
          <p:cNvSpPr txBox="1"/>
          <p:nvPr/>
        </p:nvSpPr>
        <p:spPr>
          <a:xfrm>
            <a:off x="563274" y="1782711"/>
            <a:ext cx="4214031" cy="4524315"/>
          </a:xfrm>
          <a:prstGeom prst="rect">
            <a:avLst/>
          </a:prstGeom>
          <a:noFill/>
        </p:spPr>
        <p:txBody>
          <a:bodyPr wrap="square">
            <a:spAutoFit/>
          </a:bodyPr>
          <a:lstStyle/>
          <a:p>
            <a:pPr indent="304800" algn="just"/>
            <a:r>
              <a:rPr lang="zh-CN" altLang="zh-CN" sz="2400" kern="100" dirty="0">
                <a:effectLst/>
                <a:latin typeface="Times New Roman" panose="02020603050405020304" pitchFamily="18" charset="0"/>
                <a:ea typeface="宋体" panose="02010600030101010101" pitchFamily="2" charset="-122"/>
              </a:rPr>
              <a:t>本文所做的电动汽车</a:t>
            </a:r>
            <a:r>
              <a:rPr lang="en-US" altLang="zh-CN" sz="2400" kern="100" dirty="0">
                <a:effectLst/>
                <a:latin typeface="Times New Roman" panose="02020603050405020304" pitchFamily="18" charset="0"/>
                <a:ea typeface="宋体" panose="02010600030101010101" pitchFamily="2" charset="-122"/>
              </a:rPr>
              <a:t>CAN</a:t>
            </a:r>
            <a:r>
              <a:rPr lang="zh-CN" altLang="zh-CN" sz="2400" kern="100" dirty="0">
                <a:effectLst/>
                <a:latin typeface="Times New Roman" panose="02020603050405020304" pitchFamily="18" charset="0"/>
                <a:ea typeface="宋体" panose="02010600030101010101" pitchFamily="2" charset="-122"/>
              </a:rPr>
              <a:t>总线网络通信系统研究虽然有</a:t>
            </a:r>
            <a:r>
              <a:rPr lang="zh-CN" altLang="en-US" sz="2400" kern="100" dirty="0">
                <a:latin typeface="Times New Roman" panose="02020603050405020304" pitchFamily="18" charset="0"/>
                <a:ea typeface="宋体" panose="02010600030101010101" pitchFamily="2" charset="-122"/>
              </a:rPr>
              <a:t>不错的稳定性</a:t>
            </a:r>
            <a:r>
              <a:rPr lang="zh-CN" altLang="zh-CN" sz="2400" kern="100" dirty="0">
                <a:effectLst/>
                <a:latin typeface="Times New Roman" panose="02020603050405020304" pitchFamily="18" charset="0"/>
                <a:ea typeface="宋体" panose="02010600030101010101" pitchFamily="2" charset="-122"/>
              </a:rPr>
              <a:t>，但也有一些潜在的不足之处。本文仅介绍了电动汽车</a:t>
            </a:r>
            <a:r>
              <a:rPr lang="en-US" altLang="zh-CN" sz="2400" kern="100" dirty="0">
                <a:effectLst/>
                <a:latin typeface="Times New Roman" panose="02020603050405020304" pitchFamily="18" charset="0"/>
                <a:ea typeface="宋体" panose="02010600030101010101" pitchFamily="2" charset="-122"/>
              </a:rPr>
              <a:t>CAN</a:t>
            </a:r>
            <a:r>
              <a:rPr lang="zh-CN" altLang="zh-CN" sz="2400" kern="100" dirty="0">
                <a:effectLst/>
                <a:latin typeface="Times New Roman" panose="02020603050405020304" pitchFamily="18" charset="0"/>
                <a:ea typeface="宋体" panose="02010600030101010101" pitchFamily="2" charset="-122"/>
              </a:rPr>
              <a:t>总线网络通信系统在双节点下的设计和实验验证，对于多节点或更复杂的场景可能不够全面。同时，本文在设计系统时使用的芯片和工具选择比较有限，在实际的生产和应用中，产品的具体实现方式可能具有更高的灵活性。</a:t>
            </a:r>
          </a:p>
        </p:txBody>
      </p:sp>
      <p:sp>
        <p:nvSpPr>
          <p:cNvPr id="13" name="矩形 12">
            <a:extLst>
              <a:ext uri="{FF2B5EF4-FFF2-40B4-BE49-F238E27FC236}">
                <a16:creationId xmlns:a16="http://schemas.microsoft.com/office/drawing/2014/main" id="{2EF0CF0A-2A2D-CF42-CF0E-AD014B5CD788}"/>
              </a:ext>
            </a:extLst>
          </p:cNvPr>
          <p:cNvSpPr/>
          <p:nvPr/>
        </p:nvSpPr>
        <p:spPr>
          <a:xfrm>
            <a:off x="6737634" y="1782711"/>
            <a:ext cx="4288536" cy="4154984"/>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F83B5482-831B-2A1C-D0CC-6BB50A473DAC}"/>
              </a:ext>
            </a:extLst>
          </p:cNvPr>
          <p:cNvPicPr>
            <a:picLocks noChangeAspect="1"/>
          </p:cNvPicPr>
          <p:nvPr/>
        </p:nvPicPr>
        <p:blipFill rotWithShape="1">
          <a:blip r:embed="rId3">
            <a:extLst>
              <a:ext uri="{28A0092B-C50C-407E-A947-70E740481C1C}">
                <a14:useLocalDpi xmlns:a14="http://schemas.microsoft.com/office/drawing/2010/main" val="0"/>
              </a:ext>
            </a:extLst>
          </a:blip>
          <a:srcRect l="18182" t="12177" r="11719" b="4518"/>
          <a:stretch/>
        </p:blipFill>
        <p:spPr>
          <a:xfrm>
            <a:off x="5679550" y="2216899"/>
            <a:ext cx="5949176" cy="3286608"/>
          </a:xfrm>
          <a:prstGeom prst="rect">
            <a:avLst/>
          </a:prstGeom>
        </p:spPr>
      </p:pic>
    </p:spTree>
    <p:extLst>
      <p:ext uri="{BB962C8B-B14F-4D97-AF65-F5344CB8AC3E}">
        <p14:creationId xmlns:p14="http://schemas.microsoft.com/office/powerpoint/2010/main" val="3489477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黑体" panose="02010609060101010101" pitchFamily="49" charset="-122"/>
                <a:ea typeface="黑体" panose="02010609060101010101" pitchFamily="49" charset="-122"/>
              </a:rPr>
              <a:t>论文的总结与不足</a:t>
            </a:r>
          </a:p>
        </p:txBody>
      </p:sp>
      <p:sp>
        <p:nvSpPr>
          <p:cNvPr id="12" name="文本框 11">
            <a:extLst>
              <a:ext uri="{FF2B5EF4-FFF2-40B4-BE49-F238E27FC236}">
                <a16:creationId xmlns:a16="http://schemas.microsoft.com/office/drawing/2014/main" id="{E8F210F2-E4BC-858B-F90F-F1DF01809824}"/>
              </a:ext>
            </a:extLst>
          </p:cNvPr>
          <p:cNvSpPr txBox="1"/>
          <p:nvPr/>
        </p:nvSpPr>
        <p:spPr>
          <a:xfrm>
            <a:off x="7140375" y="1419865"/>
            <a:ext cx="4777305" cy="4893647"/>
          </a:xfrm>
          <a:prstGeom prst="rect">
            <a:avLst/>
          </a:prstGeom>
          <a:noFill/>
        </p:spPr>
        <p:txBody>
          <a:bodyPr wrap="square">
            <a:spAutoFit/>
          </a:bodyPr>
          <a:lstStyle/>
          <a:p>
            <a:pPr indent="304800" algn="just"/>
            <a:r>
              <a:rPr lang="zh-CN" altLang="en-US" sz="2400" kern="100" dirty="0">
                <a:effectLst/>
                <a:latin typeface="Times New Roman" panose="02020603050405020304" pitchFamily="18" charset="0"/>
                <a:ea typeface="宋体" panose="02010600030101010101" pitchFamily="2" charset="-122"/>
              </a:rPr>
              <a:t>本文设计的实验也存在一些误差。车门节点实验时，由于</a:t>
            </a:r>
            <a:r>
              <a:rPr lang="en-US" altLang="zh-CN" sz="2400" kern="100" dirty="0">
                <a:effectLst/>
                <a:latin typeface="Times New Roman" panose="02020603050405020304" pitchFamily="18" charset="0"/>
                <a:ea typeface="宋体" panose="02010600030101010101" pitchFamily="2" charset="-122"/>
              </a:rPr>
              <a:t>LED</a:t>
            </a:r>
            <a:r>
              <a:rPr lang="zh-CN" altLang="en-US" sz="2400" kern="100" dirty="0">
                <a:effectLst/>
                <a:latin typeface="Times New Roman" panose="02020603050405020304" pitchFamily="18" charset="0"/>
                <a:ea typeface="宋体" panose="02010600030101010101" pitchFamily="2" charset="-122"/>
              </a:rPr>
              <a:t>是集成在板子上的，因此整体的成功率相比于电机节点实验会有所提高，而电机节点由于参与响应的器件较多，容易出现如接触不良等情况干扰实验的准确度。在双节点发送实验中，由于系统已经经过了一段时间的实验，电机驱动部分的电源电压有所下降，可能影响电机启动的成功率。由于三项实验是手动操作不同按钮，因此可能有误触或未按下的情况，导致系统响应失败。</a:t>
            </a:r>
            <a:endParaRPr lang="zh-CN" altLang="zh-CN" sz="2400" kern="100" dirty="0">
              <a:effectLst/>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67205EF7-70F8-2101-F7BF-EAE7BB4E94A2}"/>
              </a:ext>
            </a:extLst>
          </p:cNvPr>
          <p:cNvSpPr/>
          <p:nvPr/>
        </p:nvSpPr>
        <p:spPr>
          <a:xfrm>
            <a:off x="1507266" y="1576823"/>
            <a:ext cx="4288536" cy="4792740"/>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9EBCF96-F581-6331-83D5-BF6A95A52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30" y="1893657"/>
            <a:ext cx="6238607" cy="4159072"/>
          </a:xfrm>
          <a:prstGeom prst="rect">
            <a:avLst/>
          </a:prstGeom>
        </p:spPr>
      </p:pic>
    </p:spTree>
    <p:extLst>
      <p:ext uri="{BB962C8B-B14F-4D97-AF65-F5344CB8AC3E}">
        <p14:creationId xmlns:p14="http://schemas.microsoft.com/office/powerpoint/2010/main" val="3771770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6" name="Rectangle 2">
            <a:extLst>
              <a:ext uri="{FF2B5EF4-FFF2-40B4-BE49-F238E27FC236}">
                <a16:creationId xmlns:a16="http://schemas.microsoft.com/office/drawing/2014/main" id="{CC4E0AAA-538A-BA35-6DF7-647938865B5A}"/>
              </a:ext>
            </a:extLst>
          </p:cNvPr>
          <p:cNvSpPr>
            <a:spLocks noChangeArrowheads="1"/>
          </p:cNvSpPr>
          <p:nvPr/>
        </p:nvSpPr>
        <p:spPr bwMode="auto">
          <a:xfrm flipV="1">
            <a:off x="11427562" y="2362602"/>
            <a:ext cx="7400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标题 1">
            <a:extLst>
              <a:ext uri="{FF2B5EF4-FFF2-40B4-BE49-F238E27FC236}">
                <a16:creationId xmlns:a16="http://schemas.microsoft.com/office/drawing/2014/main" id="{B66588C7-F2E9-80D9-3010-97685AB3EA23}"/>
              </a:ext>
            </a:extLst>
          </p:cNvPr>
          <p:cNvSpPr txBox="1">
            <a:spLocks/>
          </p:cNvSpPr>
          <p:nvPr/>
        </p:nvSpPr>
        <p:spPr>
          <a:xfrm>
            <a:off x="1113126" y="179796"/>
            <a:ext cx="10515600" cy="6196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黑体" panose="02010609060101010101" pitchFamily="49" charset="-122"/>
                <a:ea typeface="黑体" panose="02010609060101010101" pitchFamily="49" charset="-122"/>
              </a:rPr>
              <a:t>论文的总结与不足</a:t>
            </a:r>
          </a:p>
        </p:txBody>
      </p:sp>
      <p:sp>
        <p:nvSpPr>
          <p:cNvPr id="12" name="文本框 11">
            <a:extLst>
              <a:ext uri="{FF2B5EF4-FFF2-40B4-BE49-F238E27FC236}">
                <a16:creationId xmlns:a16="http://schemas.microsoft.com/office/drawing/2014/main" id="{E8F210F2-E4BC-858B-F90F-F1DF01809824}"/>
              </a:ext>
            </a:extLst>
          </p:cNvPr>
          <p:cNvSpPr txBox="1"/>
          <p:nvPr/>
        </p:nvSpPr>
        <p:spPr>
          <a:xfrm>
            <a:off x="7239865" y="1571734"/>
            <a:ext cx="4456176" cy="4524315"/>
          </a:xfrm>
          <a:prstGeom prst="rect">
            <a:avLst/>
          </a:prstGeom>
          <a:noFill/>
        </p:spPr>
        <p:txBody>
          <a:bodyPr wrap="square">
            <a:spAutoFit/>
          </a:bodyPr>
          <a:lstStyle/>
          <a:p>
            <a:pPr indent="304800" algn="just"/>
            <a:r>
              <a:rPr lang="zh-CN" altLang="en-US" sz="2400" kern="100" dirty="0">
                <a:effectLst/>
                <a:latin typeface="Times New Roman" panose="02020603050405020304" pitchFamily="18" charset="0"/>
                <a:ea typeface="宋体" panose="02010600030101010101" pitchFamily="2" charset="-122"/>
              </a:rPr>
              <a:t>总体而言，本文搭建的系统在实现预定功能的同时，保持了不错的稳定性。通信过程中，两个节点均可以通过</a:t>
            </a:r>
            <a:r>
              <a:rPr lang="en-US" altLang="zh-CN" sz="2400" kern="100" dirty="0">
                <a:effectLst/>
                <a:latin typeface="Times New Roman" panose="02020603050405020304" pitchFamily="18" charset="0"/>
                <a:ea typeface="宋体" panose="02010600030101010101" pitchFamily="2" charset="-122"/>
              </a:rPr>
              <a:t>CAN</a:t>
            </a:r>
            <a:r>
              <a:rPr lang="zh-CN" altLang="en-US" sz="2400" kern="100" dirty="0">
                <a:effectLst/>
                <a:latin typeface="Times New Roman" panose="02020603050405020304" pitchFamily="18" charset="0"/>
                <a:ea typeface="宋体" panose="02010600030101010101" pitchFamily="2" charset="-122"/>
              </a:rPr>
              <a:t>总线控制对方节点的设备，并可以及时从总线上读取信息并做出相对应的处理。本系统在经过多次测试后仍然保持报文收发的稳定和高效，设计可靠。本文完成了电动汽车</a:t>
            </a:r>
            <a:r>
              <a:rPr lang="en-US" altLang="zh-CN" sz="2400" kern="100" dirty="0">
                <a:effectLst/>
                <a:latin typeface="Times New Roman" panose="02020603050405020304" pitchFamily="18" charset="0"/>
                <a:ea typeface="宋体" panose="02010600030101010101" pitchFamily="2" charset="-122"/>
              </a:rPr>
              <a:t>CAN</a:t>
            </a:r>
            <a:r>
              <a:rPr lang="zh-CN" altLang="en-US" sz="2400" kern="100" dirty="0">
                <a:effectLst/>
                <a:latin typeface="Times New Roman" panose="02020603050405020304" pitchFamily="18" charset="0"/>
                <a:ea typeface="宋体" panose="02010600030101010101" pitchFamily="2" charset="-122"/>
              </a:rPr>
              <a:t>总线通信系统从设计到仿真到硬件的全过程，对相关设备的研究与生产有一定的参考价值。</a:t>
            </a:r>
            <a:endParaRPr lang="zh-CN" altLang="zh-CN" sz="2400" kern="100" dirty="0">
              <a:effectLst/>
              <a:latin typeface="Times New Roman" panose="02020603050405020304" pitchFamily="18" charset="0"/>
              <a:ea typeface="宋体" panose="02010600030101010101" pitchFamily="2" charset="-122"/>
            </a:endParaRPr>
          </a:p>
        </p:txBody>
      </p:sp>
      <p:sp>
        <p:nvSpPr>
          <p:cNvPr id="2" name="矩形 1">
            <a:extLst>
              <a:ext uri="{FF2B5EF4-FFF2-40B4-BE49-F238E27FC236}">
                <a16:creationId xmlns:a16="http://schemas.microsoft.com/office/drawing/2014/main" id="{67205EF7-70F8-2101-F7BF-EAE7BB4E94A2}"/>
              </a:ext>
            </a:extLst>
          </p:cNvPr>
          <p:cNvSpPr/>
          <p:nvPr/>
        </p:nvSpPr>
        <p:spPr>
          <a:xfrm>
            <a:off x="1507266" y="1576823"/>
            <a:ext cx="4288536" cy="4792740"/>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到2025年全球互联网汽车市场规模达2192.1亿美元_电线电缆资讯_电缆网">
            <a:extLst>
              <a:ext uri="{FF2B5EF4-FFF2-40B4-BE49-F238E27FC236}">
                <a16:creationId xmlns:a16="http://schemas.microsoft.com/office/drawing/2014/main" id="{EF10B25D-8FA2-AAAF-5DA6-AD4A156FE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234" y="2185377"/>
            <a:ext cx="5732599" cy="357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578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466344" y="1069675"/>
            <a:ext cx="12760045" cy="49170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2045999" y="2247973"/>
            <a:ext cx="8100001" cy="2560460"/>
          </a:xfrm>
        </p:spPr>
        <p:txBody>
          <a:bodyPr>
            <a:normAutofit/>
          </a:bodyPr>
          <a:lstStyle/>
          <a:p>
            <a:pPr algn="ctr"/>
            <a:r>
              <a:rPr lang="zh-CN" altLang="en-US" sz="8000" dirty="0">
                <a:solidFill>
                  <a:schemeClr val="bg1"/>
                </a:solidFill>
                <a:latin typeface="黑体" panose="02010609060101010101" pitchFamily="49" charset="-122"/>
                <a:ea typeface="黑体" panose="02010609060101010101" pitchFamily="49" charset="-122"/>
              </a:rPr>
              <a:t>请老师批评指正</a:t>
            </a:r>
          </a:p>
        </p:txBody>
      </p:sp>
      <p:pic>
        <p:nvPicPr>
          <p:cNvPr id="3" name="图片 2">
            <a:extLst>
              <a:ext uri="{FF2B5EF4-FFF2-40B4-BE49-F238E27FC236}">
                <a16:creationId xmlns:a16="http://schemas.microsoft.com/office/drawing/2014/main" id="{81D672E6-8487-41DB-BE4B-C75E74C75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 y="0"/>
            <a:ext cx="797859" cy="809028"/>
          </a:xfrm>
          <a:prstGeom prst="rect">
            <a:avLst/>
          </a:prstGeom>
        </p:spPr>
      </p:pic>
    </p:spTree>
    <p:extLst>
      <p:ext uri="{BB962C8B-B14F-4D97-AF65-F5344CB8AC3E}">
        <p14:creationId xmlns:p14="http://schemas.microsoft.com/office/powerpoint/2010/main" val="56728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2976080" y="-714737"/>
            <a:ext cx="9317621" cy="8495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19" y="2429971"/>
            <a:ext cx="1970471" cy="1998057"/>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3666092" y="2649895"/>
            <a:ext cx="10515600" cy="1325563"/>
          </a:xfrm>
        </p:spPr>
        <p:txBody>
          <a:bodyPr>
            <a:normAutofit/>
          </a:bodyPr>
          <a:lstStyle/>
          <a:p>
            <a:r>
              <a:rPr lang="zh-CN" altLang="en-US" sz="6000" dirty="0">
                <a:solidFill>
                  <a:schemeClr val="bg1"/>
                </a:solidFill>
                <a:latin typeface="黑体" panose="02010609060101010101" pitchFamily="49" charset="-122"/>
                <a:ea typeface="黑体" panose="02010609060101010101" pitchFamily="49" charset="-122"/>
              </a:rPr>
              <a:t>选题背景和意义</a:t>
            </a:r>
          </a:p>
        </p:txBody>
      </p:sp>
      <p:sp>
        <p:nvSpPr>
          <p:cNvPr id="8" name="矩形 7">
            <a:extLst>
              <a:ext uri="{FF2B5EF4-FFF2-40B4-BE49-F238E27FC236}">
                <a16:creationId xmlns:a16="http://schemas.microsoft.com/office/drawing/2014/main" id="{6DB9F22C-F711-6EE4-2FF9-186B209A8E38}"/>
              </a:ext>
            </a:extLst>
          </p:cNvPr>
          <p:cNvSpPr/>
          <p:nvPr/>
        </p:nvSpPr>
        <p:spPr>
          <a:xfrm>
            <a:off x="3666092" y="4072331"/>
            <a:ext cx="10762102"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085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C6958FC-3E12-D574-0010-07679F9C9142}"/>
              </a:ext>
            </a:extLst>
          </p:cNvPr>
          <p:cNvSpPr/>
          <p:nvPr/>
        </p:nvSpPr>
        <p:spPr>
          <a:xfrm>
            <a:off x="7766809" y="1825625"/>
            <a:ext cx="3861917" cy="3832762"/>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0489650-9DAB-2AD0-3499-8D4C7FA5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949" y="2349452"/>
            <a:ext cx="5320379" cy="3682658"/>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zh-CN" altLang="en-US" sz="4400" dirty="0">
                <a:latin typeface="黑体" panose="02010609060101010101" pitchFamily="49" charset="-122"/>
                <a:ea typeface="黑体" panose="02010609060101010101" pitchFamily="49" charset="-122"/>
              </a:rPr>
              <a:t>选题背景和意义</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7" name="内容占位符 6">
            <a:extLst>
              <a:ext uri="{FF2B5EF4-FFF2-40B4-BE49-F238E27FC236}">
                <a16:creationId xmlns:a16="http://schemas.microsoft.com/office/drawing/2014/main" id="{3B4F6508-8A29-66BE-AE85-6B63D507183A}"/>
              </a:ext>
            </a:extLst>
          </p:cNvPr>
          <p:cNvSpPr>
            <a:spLocks noGrp="1"/>
          </p:cNvSpPr>
          <p:nvPr>
            <p:ph idx="1"/>
          </p:nvPr>
        </p:nvSpPr>
        <p:spPr>
          <a:xfrm>
            <a:off x="705677" y="1825625"/>
            <a:ext cx="4268419" cy="4351338"/>
          </a:xfrm>
        </p:spPr>
        <p:txBody>
          <a:bodyPr/>
          <a:lstStyle/>
          <a:p>
            <a:r>
              <a:rPr lang="zh-CN" altLang="en-US" dirty="0"/>
              <a:t>新能源技术的高速发展带动了电动汽车行业的革新，在电动汽车的运行过程中，车内不同的电子控制单元</a:t>
            </a:r>
            <a:r>
              <a:rPr lang="en-US" altLang="zh-CN" dirty="0"/>
              <a:t>ECU</a:t>
            </a:r>
            <a:r>
              <a:rPr lang="zh-CN" altLang="en-US" dirty="0"/>
              <a:t>（</a:t>
            </a:r>
            <a:r>
              <a:rPr lang="en-US" altLang="zh-CN" dirty="0"/>
              <a:t>Electrical Control Unit</a:t>
            </a:r>
            <a:r>
              <a:rPr lang="zh-CN" altLang="en-US" dirty="0"/>
              <a:t>）共同维持着车辆的正常运行，因此，链接各个电控单元的通信技术就显得尤其重要。</a:t>
            </a:r>
          </a:p>
        </p:txBody>
      </p:sp>
    </p:spTree>
    <p:extLst>
      <p:ext uri="{BB962C8B-B14F-4D97-AF65-F5344CB8AC3E}">
        <p14:creationId xmlns:p14="http://schemas.microsoft.com/office/powerpoint/2010/main" val="90837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zh-CN" altLang="en-US" sz="4400" dirty="0">
                <a:latin typeface="黑体" panose="02010609060101010101" pitchFamily="49" charset="-122"/>
                <a:ea typeface="黑体" panose="02010609060101010101" pitchFamily="49" charset="-122"/>
              </a:rPr>
              <a:t>选题背景和意义</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7" name="内容占位符 6">
            <a:extLst>
              <a:ext uri="{FF2B5EF4-FFF2-40B4-BE49-F238E27FC236}">
                <a16:creationId xmlns:a16="http://schemas.microsoft.com/office/drawing/2014/main" id="{3B4F6508-8A29-66BE-AE85-6B63D507183A}"/>
              </a:ext>
            </a:extLst>
          </p:cNvPr>
          <p:cNvSpPr>
            <a:spLocks noGrp="1"/>
          </p:cNvSpPr>
          <p:nvPr>
            <p:ph idx="1"/>
          </p:nvPr>
        </p:nvSpPr>
        <p:spPr>
          <a:xfrm>
            <a:off x="665920" y="1739605"/>
            <a:ext cx="4595193" cy="4351338"/>
          </a:xfrm>
        </p:spPr>
        <p:txBody>
          <a:bodyPr/>
          <a:lstStyle/>
          <a:p>
            <a:r>
              <a:rPr lang="zh-CN" altLang="en-US" dirty="0"/>
              <a:t>本文的研究目的是仿照工业设计流程，从仿真到实物，建立一个电动汽车</a:t>
            </a:r>
            <a:r>
              <a:rPr lang="en-US" altLang="zh-CN" dirty="0"/>
              <a:t>CAN</a:t>
            </a:r>
            <a:r>
              <a:rPr lang="zh-CN" altLang="en-US" dirty="0"/>
              <a:t>总线网络通信系统模型，为电动汽车的电子控制系统的研发提供参考和支持。本研究在提高电动汽车电子控制系统性能，推动总线技术发展和提升整车性能等方面有着十分积极的影响。</a:t>
            </a:r>
          </a:p>
        </p:txBody>
      </p:sp>
      <p:sp>
        <p:nvSpPr>
          <p:cNvPr id="10" name="矩形 9">
            <a:extLst>
              <a:ext uri="{FF2B5EF4-FFF2-40B4-BE49-F238E27FC236}">
                <a16:creationId xmlns:a16="http://schemas.microsoft.com/office/drawing/2014/main" id="{B60BA212-3BA4-610F-8442-C7150CD66E87}"/>
              </a:ext>
            </a:extLst>
          </p:cNvPr>
          <p:cNvSpPr/>
          <p:nvPr/>
        </p:nvSpPr>
        <p:spPr>
          <a:xfrm>
            <a:off x="6566648" y="1495096"/>
            <a:ext cx="3844078" cy="4840357"/>
          </a:xfrm>
          <a:prstGeom prst="rect">
            <a:avLst/>
          </a:prstGeom>
          <a:noFill/>
          <a:ln w="76200">
            <a:solidFill>
              <a:srgbClr val="66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63300D79-FBA1-2016-2FF1-9409A741A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705" y="2134620"/>
            <a:ext cx="5341965" cy="3561310"/>
          </a:xfrm>
          <a:prstGeom prst="rect">
            <a:avLst/>
          </a:prstGeom>
        </p:spPr>
      </p:pic>
    </p:spTree>
    <p:extLst>
      <p:ext uri="{BB962C8B-B14F-4D97-AF65-F5344CB8AC3E}">
        <p14:creationId xmlns:p14="http://schemas.microsoft.com/office/powerpoint/2010/main" val="1064654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2976080" y="-714737"/>
            <a:ext cx="9317621" cy="8495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19" y="2429971"/>
            <a:ext cx="1970471" cy="1998057"/>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3666092" y="2649895"/>
            <a:ext cx="10515600" cy="1325563"/>
          </a:xfrm>
        </p:spPr>
        <p:txBody>
          <a:bodyPr>
            <a:normAutofit/>
          </a:bodyPr>
          <a:lstStyle/>
          <a:p>
            <a:r>
              <a:rPr lang="zh-CN" altLang="en-US" sz="6000" dirty="0">
                <a:solidFill>
                  <a:schemeClr val="bg1"/>
                </a:solidFill>
                <a:latin typeface="黑体" panose="02010609060101010101" pitchFamily="49" charset="-122"/>
                <a:ea typeface="黑体" panose="02010609060101010101" pitchFamily="49" charset="-122"/>
              </a:rPr>
              <a:t>国内外研究现状</a:t>
            </a:r>
          </a:p>
        </p:txBody>
      </p:sp>
      <p:sp>
        <p:nvSpPr>
          <p:cNvPr id="8" name="矩形 7">
            <a:extLst>
              <a:ext uri="{FF2B5EF4-FFF2-40B4-BE49-F238E27FC236}">
                <a16:creationId xmlns:a16="http://schemas.microsoft.com/office/drawing/2014/main" id="{6DB9F22C-F711-6EE4-2FF9-186B209A8E38}"/>
              </a:ext>
            </a:extLst>
          </p:cNvPr>
          <p:cNvSpPr/>
          <p:nvPr/>
        </p:nvSpPr>
        <p:spPr>
          <a:xfrm>
            <a:off x="3666092" y="4072331"/>
            <a:ext cx="10762102"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127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189E42D3-4835-02E1-4446-6F6E55737DC3}"/>
              </a:ext>
            </a:extLst>
          </p:cNvPr>
          <p:cNvSpPr/>
          <p:nvPr/>
        </p:nvSpPr>
        <p:spPr>
          <a:xfrm>
            <a:off x="-313765" y="3469343"/>
            <a:ext cx="12739068" cy="40661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zh-CN" altLang="en-US" sz="4400" dirty="0">
                <a:latin typeface="黑体" panose="02010609060101010101" pitchFamily="49" charset="-122"/>
                <a:ea typeface="黑体" panose="02010609060101010101" pitchFamily="49" charset="-122"/>
              </a:rPr>
              <a:t>国内外研究现状</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25" name="任意多边形: 形状 24">
            <a:extLst>
              <a:ext uri="{FF2B5EF4-FFF2-40B4-BE49-F238E27FC236}">
                <a16:creationId xmlns:a16="http://schemas.microsoft.com/office/drawing/2014/main" id="{DE9FFD77-898E-A893-A664-A700451FA6DB}"/>
              </a:ext>
            </a:extLst>
          </p:cNvPr>
          <p:cNvSpPr/>
          <p:nvPr/>
        </p:nvSpPr>
        <p:spPr>
          <a:xfrm>
            <a:off x="-403632" y="1671918"/>
            <a:ext cx="12658605" cy="870401"/>
          </a:xfrm>
          <a:custGeom>
            <a:avLst/>
            <a:gdLst>
              <a:gd name="connsiteX0" fmla="*/ 0 w 11994776"/>
              <a:gd name="connsiteY0" fmla="*/ 538706 h 650959"/>
              <a:gd name="connsiteX1" fmla="*/ 2581835 w 11994776"/>
              <a:gd name="connsiteY1" fmla="*/ 823 h 650959"/>
              <a:gd name="connsiteX2" fmla="*/ 6338047 w 11994776"/>
              <a:gd name="connsiteY2" fmla="*/ 646282 h 650959"/>
              <a:gd name="connsiteX3" fmla="*/ 9771529 w 11994776"/>
              <a:gd name="connsiteY3" fmla="*/ 305623 h 650959"/>
              <a:gd name="connsiteX4" fmla="*/ 11994776 w 11994776"/>
              <a:gd name="connsiteY4" fmla="*/ 574564 h 650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776" h="650959">
                <a:moveTo>
                  <a:pt x="0" y="538706"/>
                </a:moveTo>
                <a:cubicBezTo>
                  <a:pt x="762747" y="260800"/>
                  <a:pt x="1525494" y="-17106"/>
                  <a:pt x="2581835" y="823"/>
                </a:cubicBezTo>
                <a:cubicBezTo>
                  <a:pt x="3638176" y="18752"/>
                  <a:pt x="5139765" y="595482"/>
                  <a:pt x="6338047" y="646282"/>
                </a:cubicBezTo>
                <a:cubicBezTo>
                  <a:pt x="7536329" y="697082"/>
                  <a:pt x="8828741" y="317576"/>
                  <a:pt x="9771529" y="305623"/>
                </a:cubicBezTo>
                <a:cubicBezTo>
                  <a:pt x="10714317" y="293670"/>
                  <a:pt x="11354546" y="434117"/>
                  <a:pt x="11994776" y="574564"/>
                </a:cubicBez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1DF1373-7641-3EFA-8A17-69F60CB6634D}"/>
              </a:ext>
            </a:extLst>
          </p:cNvPr>
          <p:cNvSpPr txBox="1"/>
          <p:nvPr/>
        </p:nvSpPr>
        <p:spPr>
          <a:xfrm>
            <a:off x="368223" y="3876412"/>
            <a:ext cx="11375091" cy="2308324"/>
          </a:xfrm>
          <a:prstGeom prst="rect">
            <a:avLst/>
          </a:prstGeom>
          <a:noFill/>
        </p:spPr>
        <p:txBody>
          <a:bodyPr wrap="square">
            <a:spAutoFit/>
          </a:bodyPr>
          <a:lstStyle/>
          <a:p>
            <a:pPr algn="just"/>
            <a:r>
              <a:rPr lang="zh-CN" altLang="en-US" sz="2400" dirty="0">
                <a:solidFill>
                  <a:schemeClr val="bg1"/>
                </a:solidFill>
              </a:rPr>
              <a:t>CAN总线是一种广泛应用于汽车和工业控制系统中的总线技术，它的诞生可以追溯到上世纪80年代。随着需求的增长和技术进步，CAN FD（Flexible Data-Rate）技术出现并于2011年成为了ISO 11898-1标准。相比于CAN总线，CAN FD提供了更高的数据传输速率和数据负载，增强了系统性能。近年来，为了应对更复杂的汽车系统，欧洲和美国汽车制造商联合发布了CAN XL标准，该标准可以支持更高的数据传输速率和更大的数据负载，有望在未来成为CAN技术的主流。</a:t>
            </a:r>
          </a:p>
        </p:txBody>
      </p:sp>
      <p:sp>
        <p:nvSpPr>
          <p:cNvPr id="30" name="文本框 29">
            <a:extLst>
              <a:ext uri="{FF2B5EF4-FFF2-40B4-BE49-F238E27FC236}">
                <a16:creationId xmlns:a16="http://schemas.microsoft.com/office/drawing/2014/main" id="{C9549A40-E943-8F6F-9347-68BBE4EB6456}"/>
              </a:ext>
            </a:extLst>
          </p:cNvPr>
          <p:cNvSpPr txBox="1"/>
          <p:nvPr/>
        </p:nvSpPr>
        <p:spPr>
          <a:xfrm>
            <a:off x="4117041" y="2600481"/>
            <a:ext cx="4121523"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CAN-FD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CAN with Flexible Data-Rate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1" name="文本框 30">
            <a:extLst>
              <a:ext uri="{FF2B5EF4-FFF2-40B4-BE49-F238E27FC236}">
                <a16:creationId xmlns:a16="http://schemas.microsoft.com/office/drawing/2014/main" id="{8A5C6A74-DBAB-1D5C-0772-ABE6C837D601}"/>
              </a:ext>
            </a:extLst>
          </p:cNvPr>
          <p:cNvSpPr txBox="1"/>
          <p:nvPr/>
        </p:nvSpPr>
        <p:spPr>
          <a:xfrm>
            <a:off x="8751795" y="1635497"/>
            <a:ext cx="3135405"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CAN-XL</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CAN </a:t>
            </a:r>
            <a:r>
              <a:rPr lang="en-US" altLang="zh-CN" kern="100" dirty="0">
                <a:latin typeface="Times New Roman" panose="02020603050405020304" pitchFamily="18" charset="0"/>
                <a:ea typeface="宋体" panose="02010600030101010101" pitchFamily="2" charset="-122"/>
              </a:rPr>
              <a:t>Extra Long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32" name="文本框 31">
            <a:extLst>
              <a:ext uri="{FF2B5EF4-FFF2-40B4-BE49-F238E27FC236}">
                <a16:creationId xmlns:a16="http://schemas.microsoft.com/office/drawing/2014/main" id="{B6C3FF01-D968-EEF7-F5D1-F91562B5FE3C}"/>
              </a:ext>
            </a:extLst>
          </p:cNvPr>
          <p:cNvSpPr txBox="1"/>
          <p:nvPr/>
        </p:nvSpPr>
        <p:spPr>
          <a:xfrm>
            <a:off x="1481419" y="1801587"/>
            <a:ext cx="1270747"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CAN BUS</a:t>
            </a:r>
            <a:endParaRPr lang="zh-CN" altLang="en-US" dirty="0"/>
          </a:p>
        </p:txBody>
      </p:sp>
      <p:sp>
        <p:nvSpPr>
          <p:cNvPr id="33" name="文本框 32">
            <a:extLst>
              <a:ext uri="{FF2B5EF4-FFF2-40B4-BE49-F238E27FC236}">
                <a16:creationId xmlns:a16="http://schemas.microsoft.com/office/drawing/2014/main" id="{4CFB8F75-65B7-E8DD-52DB-5903A5647BD2}"/>
              </a:ext>
            </a:extLst>
          </p:cNvPr>
          <p:cNvSpPr txBox="1"/>
          <p:nvPr/>
        </p:nvSpPr>
        <p:spPr>
          <a:xfrm>
            <a:off x="1732430" y="1318801"/>
            <a:ext cx="670112" cy="369332"/>
          </a:xfrm>
          <a:prstGeom prst="rect">
            <a:avLst/>
          </a:prstGeom>
          <a:noFill/>
        </p:spPr>
        <p:txBody>
          <a:bodyPr wrap="square">
            <a:spAutoFit/>
          </a:bodyPr>
          <a:lstStyle/>
          <a:p>
            <a:r>
              <a:rPr lang="en-US" altLang="zh-CN" kern="100" dirty="0">
                <a:solidFill>
                  <a:srgbClr val="0041C4"/>
                </a:solidFill>
                <a:latin typeface="Times New Roman" panose="02020603050405020304" pitchFamily="18" charset="0"/>
                <a:ea typeface="宋体" panose="02010600030101010101" pitchFamily="2" charset="-122"/>
              </a:rPr>
              <a:t>1986</a:t>
            </a:r>
            <a:endParaRPr lang="zh-CN" altLang="en-US" dirty="0">
              <a:solidFill>
                <a:srgbClr val="0041C4"/>
              </a:solidFill>
            </a:endParaRPr>
          </a:p>
        </p:txBody>
      </p:sp>
      <p:sp>
        <p:nvSpPr>
          <p:cNvPr id="34" name="文本框 33">
            <a:extLst>
              <a:ext uri="{FF2B5EF4-FFF2-40B4-BE49-F238E27FC236}">
                <a16:creationId xmlns:a16="http://schemas.microsoft.com/office/drawing/2014/main" id="{13B37009-7285-A8A0-E86A-F809BA0A29C4}"/>
              </a:ext>
            </a:extLst>
          </p:cNvPr>
          <p:cNvSpPr txBox="1"/>
          <p:nvPr/>
        </p:nvSpPr>
        <p:spPr>
          <a:xfrm>
            <a:off x="5914464" y="2156296"/>
            <a:ext cx="670112" cy="369332"/>
          </a:xfrm>
          <a:prstGeom prst="rect">
            <a:avLst/>
          </a:prstGeom>
          <a:noFill/>
        </p:spPr>
        <p:txBody>
          <a:bodyPr wrap="square">
            <a:spAutoFit/>
          </a:bodyPr>
          <a:lstStyle/>
          <a:p>
            <a:r>
              <a:rPr lang="en-US" altLang="zh-CN" kern="100" dirty="0">
                <a:solidFill>
                  <a:srgbClr val="0041C4"/>
                </a:solidFill>
                <a:latin typeface="Times New Roman" panose="02020603050405020304" pitchFamily="18" charset="0"/>
                <a:ea typeface="宋体" panose="02010600030101010101" pitchFamily="2" charset="-122"/>
              </a:rPr>
              <a:t>2011</a:t>
            </a:r>
            <a:endParaRPr lang="zh-CN" altLang="en-US" dirty="0">
              <a:solidFill>
                <a:srgbClr val="0041C4"/>
              </a:solidFill>
            </a:endParaRPr>
          </a:p>
        </p:txBody>
      </p:sp>
      <p:sp>
        <p:nvSpPr>
          <p:cNvPr id="35" name="文本框 34">
            <a:extLst>
              <a:ext uri="{FF2B5EF4-FFF2-40B4-BE49-F238E27FC236}">
                <a16:creationId xmlns:a16="http://schemas.microsoft.com/office/drawing/2014/main" id="{7A448DDC-F4FE-5A5D-A691-5C9F7755DCAD}"/>
              </a:ext>
            </a:extLst>
          </p:cNvPr>
          <p:cNvSpPr txBox="1"/>
          <p:nvPr/>
        </p:nvSpPr>
        <p:spPr>
          <a:xfrm>
            <a:off x="9809631" y="2084743"/>
            <a:ext cx="670112" cy="369332"/>
          </a:xfrm>
          <a:prstGeom prst="rect">
            <a:avLst/>
          </a:prstGeom>
          <a:noFill/>
        </p:spPr>
        <p:txBody>
          <a:bodyPr wrap="square">
            <a:spAutoFit/>
          </a:bodyPr>
          <a:lstStyle/>
          <a:p>
            <a:r>
              <a:rPr lang="en-US" altLang="zh-CN" kern="100" dirty="0">
                <a:solidFill>
                  <a:srgbClr val="0041C4"/>
                </a:solidFill>
                <a:latin typeface="Times New Roman" panose="02020603050405020304" pitchFamily="18" charset="0"/>
                <a:ea typeface="宋体" panose="02010600030101010101" pitchFamily="2" charset="-122"/>
              </a:rPr>
              <a:t>2016</a:t>
            </a:r>
            <a:endParaRPr lang="zh-CN" altLang="en-US" dirty="0">
              <a:solidFill>
                <a:srgbClr val="0041C4"/>
              </a:solidFill>
            </a:endParaRPr>
          </a:p>
        </p:txBody>
      </p:sp>
    </p:spTree>
    <p:extLst>
      <p:ext uri="{BB962C8B-B14F-4D97-AF65-F5344CB8AC3E}">
        <p14:creationId xmlns:p14="http://schemas.microsoft.com/office/powerpoint/2010/main" val="77954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1113126" y="179796"/>
            <a:ext cx="10515600" cy="619653"/>
          </a:xfrm>
        </p:spPr>
        <p:txBody>
          <a:bodyPr>
            <a:normAutofit fontScale="90000"/>
          </a:bodyPr>
          <a:lstStyle/>
          <a:p>
            <a:r>
              <a:rPr lang="zh-CN" altLang="en-US" sz="4400" dirty="0">
                <a:latin typeface="黑体" panose="02010609060101010101" pitchFamily="49" charset="-122"/>
                <a:ea typeface="黑体" panose="02010609060101010101" pitchFamily="49" charset="-122"/>
              </a:rPr>
              <a:t>国内外研究现状</a:t>
            </a:r>
            <a:endParaRPr lang="zh-CN" altLang="en-US"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CD25FAC-F2B4-0DF8-DB37-587239C2AFC9}"/>
              </a:ext>
            </a:extLst>
          </p:cNvPr>
          <p:cNvSpPr/>
          <p:nvPr/>
        </p:nvSpPr>
        <p:spPr>
          <a:xfrm flipV="1">
            <a:off x="-233303" y="979589"/>
            <a:ext cx="12658606" cy="982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0" y="71673"/>
            <a:ext cx="824360" cy="835901"/>
          </a:xfrm>
          <a:prstGeom prst="rect">
            <a:avLst/>
          </a:prstGeom>
        </p:spPr>
      </p:pic>
      <p:sp>
        <p:nvSpPr>
          <p:cNvPr id="8" name="矩形 7">
            <a:extLst>
              <a:ext uri="{FF2B5EF4-FFF2-40B4-BE49-F238E27FC236}">
                <a16:creationId xmlns:a16="http://schemas.microsoft.com/office/drawing/2014/main" id="{1C178C0F-B7E8-911A-34A5-1B53E70D6F94}"/>
              </a:ext>
            </a:extLst>
          </p:cNvPr>
          <p:cNvSpPr/>
          <p:nvPr/>
        </p:nvSpPr>
        <p:spPr>
          <a:xfrm>
            <a:off x="0" y="2017059"/>
            <a:ext cx="3990603" cy="40661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E2BD33E-6963-0144-6343-54E6B7F8F0E6}"/>
              </a:ext>
            </a:extLst>
          </p:cNvPr>
          <p:cNvSpPr/>
          <p:nvPr/>
        </p:nvSpPr>
        <p:spPr>
          <a:xfrm>
            <a:off x="4103216" y="2017059"/>
            <a:ext cx="3990603" cy="40661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52E8531-D53C-9317-7F2F-D282D1615C7A}"/>
              </a:ext>
            </a:extLst>
          </p:cNvPr>
          <p:cNvSpPr/>
          <p:nvPr/>
        </p:nvSpPr>
        <p:spPr>
          <a:xfrm>
            <a:off x="8201399" y="2026022"/>
            <a:ext cx="3990603" cy="406617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BC940F6-1A86-4224-FF2E-CB90BD9CFAE3}"/>
              </a:ext>
            </a:extLst>
          </p:cNvPr>
          <p:cNvSpPr txBox="1"/>
          <p:nvPr/>
        </p:nvSpPr>
        <p:spPr>
          <a:xfrm>
            <a:off x="124590" y="2167469"/>
            <a:ext cx="3692995" cy="3785652"/>
          </a:xfrm>
          <a:prstGeom prst="rect">
            <a:avLst/>
          </a:prstGeom>
          <a:noFill/>
        </p:spPr>
        <p:txBody>
          <a:bodyPr wrap="square">
            <a:spAutoFit/>
          </a:bodyPr>
          <a:lstStyle/>
          <a:p>
            <a:pPr algn="just"/>
            <a:r>
              <a:rPr lang="zh-CN" altLang="en-US" sz="2400" b="0" i="0" dirty="0">
                <a:solidFill>
                  <a:schemeClr val="bg1"/>
                </a:solidFill>
                <a:effectLst/>
                <a:latin typeface="system-ui"/>
              </a:rPr>
              <a:t>部署入侵检测系统是防范黑客攻击的重要手段。现有算法复杂，耗费大量计算资源，需要更高效的检测方式。研究者对传统</a:t>
            </a:r>
            <a:r>
              <a:rPr lang="en-US" altLang="zh-CN" sz="2400" b="0" i="0" dirty="0">
                <a:solidFill>
                  <a:schemeClr val="bg1"/>
                </a:solidFill>
                <a:effectLst/>
                <a:latin typeface="system-ui"/>
              </a:rPr>
              <a:t>ECU</a:t>
            </a:r>
            <a:r>
              <a:rPr lang="zh-CN" altLang="en-US" sz="2400" b="0" i="0" dirty="0">
                <a:solidFill>
                  <a:schemeClr val="bg1"/>
                </a:solidFill>
                <a:effectLst/>
                <a:latin typeface="system-ui"/>
              </a:rPr>
              <a:t>和现代安卓设备进行测试后发现，现代安卓设备具有更强的计算和内存资源，能够更好的保护系统安全。</a:t>
            </a:r>
            <a:endParaRPr lang="zh-CN" altLang="en-US" sz="2400" dirty="0">
              <a:solidFill>
                <a:schemeClr val="bg1"/>
              </a:solidFill>
            </a:endParaRPr>
          </a:p>
        </p:txBody>
      </p:sp>
      <p:sp>
        <p:nvSpPr>
          <p:cNvPr id="20" name="文本框 19">
            <a:extLst>
              <a:ext uri="{FF2B5EF4-FFF2-40B4-BE49-F238E27FC236}">
                <a16:creationId xmlns:a16="http://schemas.microsoft.com/office/drawing/2014/main" id="{81065C14-A50A-18F6-646D-407FC2B90BB5}"/>
              </a:ext>
            </a:extLst>
          </p:cNvPr>
          <p:cNvSpPr txBox="1"/>
          <p:nvPr/>
        </p:nvSpPr>
        <p:spPr>
          <a:xfrm>
            <a:off x="4249502" y="2166285"/>
            <a:ext cx="3692995" cy="3785652"/>
          </a:xfrm>
          <a:prstGeom prst="rect">
            <a:avLst/>
          </a:prstGeom>
          <a:noFill/>
        </p:spPr>
        <p:txBody>
          <a:bodyPr wrap="square">
            <a:spAutoFit/>
          </a:bodyPr>
          <a:lstStyle/>
          <a:p>
            <a:pPr algn="just"/>
            <a:r>
              <a:rPr lang="zh-CN" altLang="en-US" sz="2400" b="0" i="0" dirty="0">
                <a:solidFill>
                  <a:schemeClr val="bg1"/>
                </a:solidFill>
                <a:effectLst/>
                <a:latin typeface="system-ui"/>
              </a:rPr>
              <a:t>引入部分化网络技术解决了</a:t>
            </a:r>
            <a:r>
              <a:rPr lang="en-US" altLang="zh-CN" sz="2400" b="0" i="0" dirty="0">
                <a:solidFill>
                  <a:schemeClr val="bg1"/>
                </a:solidFill>
                <a:effectLst/>
                <a:latin typeface="system-ui"/>
              </a:rPr>
              <a:t>CAN</a:t>
            </a:r>
            <a:r>
              <a:rPr lang="zh-CN" altLang="en-US" sz="2400" b="0" i="0" dirty="0">
                <a:solidFill>
                  <a:schemeClr val="bg1"/>
                </a:solidFill>
                <a:effectLst/>
                <a:latin typeface="system-ui"/>
              </a:rPr>
              <a:t>和</a:t>
            </a:r>
            <a:r>
              <a:rPr lang="en-US" altLang="zh-CN" sz="2400" b="0" i="0" dirty="0">
                <a:solidFill>
                  <a:schemeClr val="bg1"/>
                </a:solidFill>
                <a:effectLst/>
                <a:latin typeface="system-ui"/>
              </a:rPr>
              <a:t>CAN-FD</a:t>
            </a:r>
            <a:r>
              <a:rPr lang="zh-CN" altLang="en-US" sz="2400" b="0" i="0" dirty="0">
                <a:solidFill>
                  <a:schemeClr val="bg1"/>
                </a:solidFill>
                <a:effectLst/>
                <a:latin typeface="system-ui"/>
              </a:rPr>
              <a:t>的兼容性问题。通过设计比特流处理逻辑和屏蔽逻辑，成功实现了对</a:t>
            </a:r>
            <a:r>
              <a:rPr lang="en-US" altLang="zh-CN" sz="2400" b="0" i="0" dirty="0">
                <a:solidFill>
                  <a:schemeClr val="bg1"/>
                </a:solidFill>
                <a:effectLst/>
                <a:latin typeface="system-ui"/>
              </a:rPr>
              <a:t>CAN</a:t>
            </a:r>
            <a:r>
              <a:rPr lang="zh-CN" altLang="en-US" sz="2400" b="0" i="0" dirty="0">
                <a:solidFill>
                  <a:schemeClr val="bg1"/>
                </a:solidFill>
                <a:effectLst/>
                <a:latin typeface="system-ui"/>
              </a:rPr>
              <a:t>和</a:t>
            </a:r>
            <a:r>
              <a:rPr lang="en-US" altLang="zh-CN" sz="2400" b="0" i="0" dirty="0">
                <a:solidFill>
                  <a:schemeClr val="bg1"/>
                </a:solidFill>
                <a:effectLst/>
                <a:latin typeface="system-ui"/>
              </a:rPr>
              <a:t>CAN-FD</a:t>
            </a:r>
            <a:r>
              <a:rPr lang="zh-CN" altLang="en-US" sz="2400" b="0" i="0" dirty="0">
                <a:solidFill>
                  <a:schemeClr val="bg1"/>
                </a:solidFill>
                <a:effectLst/>
                <a:latin typeface="system-ui"/>
              </a:rPr>
              <a:t>消息的正确区分和</a:t>
            </a:r>
            <a:r>
              <a:rPr lang="en-US" altLang="zh-CN" sz="2400" b="0" i="0" dirty="0">
                <a:solidFill>
                  <a:schemeClr val="bg1"/>
                </a:solidFill>
                <a:effectLst/>
                <a:latin typeface="system-ui"/>
              </a:rPr>
              <a:t>CAN-FD</a:t>
            </a:r>
            <a:r>
              <a:rPr lang="zh-CN" altLang="en-US" sz="2400" b="0" i="0" dirty="0">
                <a:solidFill>
                  <a:schemeClr val="bg1"/>
                </a:solidFill>
                <a:effectLst/>
                <a:latin typeface="system-ui"/>
              </a:rPr>
              <a:t>消息的有效屏蔽。部分化网络技术为</a:t>
            </a:r>
            <a:r>
              <a:rPr lang="en-US" altLang="zh-CN" sz="2400" b="0" i="0" dirty="0">
                <a:solidFill>
                  <a:schemeClr val="bg1"/>
                </a:solidFill>
                <a:effectLst/>
                <a:latin typeface="system-ui"/>
              </a:rPr>
              <a:t>CAN</a:t>
            </a:r>
            <a:r>
              <a:rPr lang="zh-CN" altLang="en-US" sz="2400" b="0" i="0" dirty="0">
                <a:solidFill>
                  <a:schemeClr val="bg1"/>
                </a:solidFill>
                <a:effectLst/>
                <a:latin typeface="system-ui"/>
              </a:rPr>
              <a:t>总线和</a:t>
            </a:r>
            <a:r>
              <a:rPr lang="en-US" altLang="zh-CN" sz="2400" b="0" i="0" dirty="0">
                <a:solidFill>
                  <a:schemeClr val="bg1"/>
                </a:solidFill>
                <a:effectLst/>
                <a:latin typeface="system-ui"/>
              </a:rPr>
              <a:t>CAN-FD</a:t>
            </a:r>
            <a:r>
              <a:rPr lang="zh-CN" altLang="en-US" sz="2400" b="0" i="0" dirty="0">
                <a:solidFill>
                  <a:schemeClr val="bg1"/>
                </a:solidFill>
                <a:effectLst/>
                <a:latin typeface="system-ui"/>
              </a:rPr>
              <a:t>节点之间的通讯兼容性提供新的解决方案。</a:t>
            </a:r>
            <a:endParaRPr lang="zh-CN" altLang="en-US" sz="2400" dirty="0">
              <a:solidFill>
                <a:schemeClr val="bg1"/>
              </a:solidFill>
            </a:endParaRPr>
          </a:p>
        </p:txBody>
      </p:sp>
      <p:sp>
        <p:nvSpPr>
          <p:cNvPr id="10" name="文本框 9">
            <a:extLst>
              <a:ext uri="{FF2B5EF4-FFF2-40B4-BE49-F238E27FC236}">
                <a16:creationId xmlns:a16="http://schemas.microsoft.com/office/drawing/2014/main" id="{B1ECAB44-5957-B58B-2E2A-A64DA6BF022E}"/>
              </a:ext>
            </a:extLst>
          </p:cNvPr>
          <p:cNvSpPr txBox="1"/>
          <p:nvPr/>
        </p:nvSpPr>
        <p:spPr>
          <a:xfrm>
            <a:off x="8434478" y="2166285"/>
            <a:ext cx="3524438" cy="3785652"/>
          </a:xfrm>
          <a:prstGeom prst="rect">
            <a:avLst/>
          </a:prstGeom>
          <a:noFill/>
        </p:spPr>
        <p:txBody>
          <a:bodyPr wrap="square">
            <a:spAutoFit/>
          </a:bodyPr>
          <a:lstStyle/>
          <a:p>
            <a:pPr algn="just"/>
            <a:r>
              <a:rPr lang="en-US" altLang="zh-CN" sz="2400" dirty="0">
                <a:solidFill>
                  <a:schemeClr val="bg1"/>
                </a:solidFill>
                <a:latin typeface="system-ui"/>
              </a:rPr>
              <a:t>CAN XL</a:t>
            </a:r>
            <a:r>
              <a:rPr lang="zh-CN" altLang="en-US" sz="2400" dirty="0">
                <a:solidFill>
                  <a:schemeClr val="bg1"/>
                </a:solidFill>
                <a:latin typeface="system-ui"/>
              </a:rPr>
              <a:t>的研究还处于浅层阶段。研究人员基于</a:t>
            </a:r>
            <a:r>
              <a:rPr lang="en-US" altLang="zh-CN" sz="2400" dirty="0">
                <a:solidFill>
                  <a:schemeClr val="bg1"/>
                </a:solidFill>
                <a:latin typeface="system-ui"/>
              </a:rPr>
              <a:t>CAN XL</a:t>
            </a:r>
            <a:r>
              <a:rPr lang="zh-CN" altLang="en-US" sz="2400" dirty="0">
                <a:solidFill>
                  <a:schemeClr val="bg1"/>
                </a:solidFill>
                <a:latin typeface="system-ui"/>
              </a:rPr>
              <a:t>分析了消息新鲜度的问题，并提出了一种基于</a:t>
            </a:r>
            <a:r>
              <a:rPr lang="en-US" altLang="zh-CN" sz="2400" dirty="0">
                <a:solidFill>
                  <a:schemeClr val="bg1"/>
                </a:solidFill>
                <a:latin typeface="system-ui"/>
              </a:rPr>
              <a:t>FPGA</a:t>
            </a:r>
            <a:r>
              <a:rPr lang="zh-CN" altLang="en-US" sz="2400" dirty="0">
                <a:solidFill>
                  <a:schemeClr val="bg1"/>
                </a:solidFill>
                <a:latin typeface="system-ui"/>
              </a:rPr>
              <a:t>实现的改进方案。增加了消息新鲜度的监测和评估机制，提高了系统的准确性和稳定性，为</a:t>
            </a:r>
            <a:r>
              <a:rPr lang="en-US" altLang="zh-CN" sz="2400" dirty="0">
                <a:solidFill>
                  <a:schemeClr val="bg1"/>
                </a:solidFill>
                <a:latin typeface="system-ui"/>
              </a:rPr>
              <a:t>CAN XL</a:t>
            </a:r>
            <a:r>
              <a:rPr lang="zh-CN" altLang="en-US" sz="2400" dirty="0">
                <a:solidFill>
                  <a:schemeClr val="bg1"/>
                </a:solidFill>
                <a:latin typeface="system-ui"/>
              </a:rPr>
              <a:t>的实际应用提供了可行的解决方案。</a:t>
            </a:r>
          </a:p>
        </p:txBody>
      </p:sp>
      <p:sp>
        <p:nvSpPr>
          <p:cNvPr id="11" name="文本框 10">
            <a:extLst>
              <a:ext uri="{FF2B5EF4-FFF2-40B4-BE49-F238E27FC236}">
                <a16:creationId xmlns:a16="http://schemas.microsoft.com/office/drawing/2014/main" id="{9EDF4419-6CE9-CB52-BFA0-E01030153958}"/>
              </a:ext>
            </a:extLst>
          </p:cNvPr>
          <p:cNvSpPr txBox="1"/>
          <p:nvPr/>
        </p:nvSpPr>
        <p:spPr>
          <a:xfrm>
            <a:off x="1085381" y="1477093"/>
            <a:ext cx="1819837" cy="523220"/>
          </a:xfrm>
          <a:prstGeom prst="rect">
            <a:avLst/>
          </a:prstGeom>
          <a:noFill/>
        </p:spPr>
        <p:txBody>
          <a:bodyPr wrap="square" rtlCol="0">
            <a:spAutoFit/>
          </a:bodyPr>
          <a:lstStyle/>
          <a:p>
            <a:pPr algn="ctr"/>
            <a:r>
              <a:rPr lang="en-US" altLang="zh-CN" sz="2800" b="1" dirty="0"/>
              <a:t>CAN</a:t>
            </a:r>
            <a:endParaRPr lang="zh-CN" altLang="en-US" sz="2800" b="1" dirty="0"/>
          </a:p>
        </p:txBody>
      </p:sp>
      <p:sp>
        <p:nvSpPr>
          <p:cNvPr id="13" name="文本框 12">
            <a:extLst>
              <a:ext uri="{FF2B5EF4-FFF2-40B4-BE49-F238E27FC236}">
                <a16:creationId xmlns:a16="http://schemas.microsoft.com/office/drawing/2014/main" id="{416F6216-AA65-966D-77D1-5B33D6BA37D0}"/>
              </a:ext>
            </a:extLst>
          </p:cNvPr>
          <p:cNvSpPr txBox="1"/>
          <p:nvPr/>
        </p:nvSpPr>
        <p:spPr>
          <a:xfrm>
            <a:off x="5186080" y="1477093"/>
            <a:ext cx="1819837" cy="523220"/>
          </a:xfrm>
          <a:prstGeom prst="rect">
            <a:avLst/>
          </a:prstGeom>
          <a:noFill/>
        </p:spPr>
        <p:txBody>
          <a:bodyPr wrap="square" rtlCol="0">
            <a:spAutoFit/>
          </a:bodyPr>
          <a:lstStyle/>
          <a:p>
            <a:pPr algn="ctr"/>
            <a:r>
              <a:rPr lang="en-US" altLang="zh-CN" sz="2800" b="1" dirty="0"/>
              <a:t>CAN FD</a:t>
            </a:r>
            <a:endParaRPr lang="zh-CN" altLang="en-US" sz="2800" b="1" dirty="0"/>
          </a:p>
        </p:txBody>
      </p:sp>
      <p:sp>
        <p:nvSpPr>
          <p:cNvPr id="15" name="文本框 14">
            <a:extLst>
              <a:ext uri="{FF2B5EF4-FFF2-40B4-BE49-F238E27FC236}">
                <a16:creationId xmlns:a16="http://schemas.microsoft.com/office/drawing/2014/main" id="{D313E3E5-3559-C78E-6596-33D6E7187B81}"/>
              </a:ext>
            </a:extLst>
          </p:cNvPr>
          <p:cNvSpPr txBox="1"/>
          <p:nvPr/>
        </p:nvSpPr>
        <p:spPr>
          <a:xfrm>
            <a:off x="9286779" y="1477093"/>
            <a:ext cx="1819837" cy="523220"/>
          </a:xfrm>
          <a:prstGeom prst="rect">
            <a:avLst/>
          </a:prstGeom>
          <a:noFill/>
        </p:spPr>
        <p:txBody>
          <a:bodyPr wrap="square" rtlCol="0">
            <a:spAutoFit/>
          </a:bodyPr>
          <a:lstStyle/>
          <a:p>
            <a:pPr algn="ctr"/>
            <a:r>
              <a:rPr lang="en-US" altLang="zh-CN" sz="2800" b="1" dirty="0"/>
              <a:t>CAN XL</a:t>
            </a:r>
            <a:endParaRPr lang="zh-CN" altLang="en-US" sz="2800" b="1" dirty="0"/>
          </a:p>
        </p:txBody>
      </p:sp>
    </p:spTree>
    <p:extLst>
      <p:ext uri="{BB962C8B-B14F-4D97-AF65-F5344CB8AC3E}">
        <p14:creationId xmlns:p14="http://schemas.microsoft.com/office/powerpoint/2010/main" val="1579243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CD25FAC-F2B4-0DF8-DB37-587239C2AFC9}"/>
              </a:ext>
            </a:extLst>
          </p:cNvPr>
          <p:cNvSpPr/>
          <p:nvPr/>
        </p:nvSpPr>
        <p:spPr>
          <a:xfrm>
            <a:off x="2976080" y="-714737"/>
            <a:ext cx="9317621" cy="84958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04F241-AD10-5E6D-22A6-8B1E76898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19" y="2429971"/>
            <a:ext cx="1970471" cy="1998057"/>
          </a:xfrm>
          <a:prstGeom prst="rect">
            <a:avLst/>
          </a:prstGeom>
        </p:spPr>
      </p:pic>
      <p:sp>
        <p:nvSpPr>
          <p:cNvPr id="2" name="标题 1">
            <a:extLst>
              <a:ext uri="{FF2B5EF4-FFF2-40B4-BE49-F238E27FC236}">
                <a16:creationId xmlns:a16="http://schemas.microsoft.com/office/drawing/2014/main" id="{B51C4626-18F0-F46D-430B-13592A547DBA}"/>
              </a:ext>
            </a:extLst>
          </p:cNvPr>
          <p:cNvSpPr>
            <a:spLocks noGrp="1"/>
          </p:cNvSpPr>
          <p:nvPr>
            <p:ph type="title"/>
          </p:nvPr>
        </p:nvSpPr>
        <p:spPr>
          <a:xfrm>
            <a:off x="3666092" y="2649895"/>
            <a:ext cx="10515600" cy="1325563"/>
          </a:xfrm>
        </p:spPr>
        <p:txBody>
          <a:bodyPr>
            <a:normAutofit/>
          </a:bodyPr>
          <a:lstStyle/>
          <a:p>
            <a:r>
              <a:rPr lang="en-US" altLang="zh-CN" sz="6000" dirty="0">
                <a:solidFill>
                  <a:schemeClr val="bg1"/>
                </a:solidFill>
                <a:latin typeface="黑体" panose="02010609060101010101" pitchFamily="49" charset="-122"/>
                <a:ea typeface="黑体" panose="02010609060101010101" pitchFamily="49" charset="-122"/>
              </a:rPr>
              <a:t>CAN</a:t>
            </a:r>
            <a:r>
              <a:rPr lang="zh-CN" altLang="en-US" sz="6000" dirty="0">
                <a:solidFill>
                  <a:schemeClr val="bg1"/>
                </a:solidFill>
                <a:latin typeface="黑体" panose="02010609060101010101" pitchFamily="49" charset="-122"/>
                <a:ea typeface="黑体" panose="02010609060101010101" pitchFamily="49" charset="-122"/>
              </a:rPr>
              <a:t>总线系统的仿真分析</a:t>
            </a:r>
          </a:p>
        </p:txBody>
      </p:sp>
      <p:sp>
        <p:nvSpPr>
          <p:cNvPr id="8" name="矩形 7">
            <a:extLst>
              <a:ext uri="{FF2B5EF4-FFF2-40B4-BE49-F238E27FC236}">
                <a16:creationId xmlns:a16="http://schemas.microsoft.com/office/drawing/2014/main" id="{6DB9F22C-F711-6EE4-2FF9-186B209A8E38}"/>
              </a:ext>
            </a:extLst>
          </p:cNvPr>
          <p:cNvSpPr/>
          <p:nvPr/>
        </p:nvSpPr>
        <p:spPr>
          <a:xfrm>
            <a:off x="3666092" y="4072331"/>
            <a:ext cx="10762102" cy="45719"/>
          </a:xfrm>
          <a:prstGeom prst="rec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50382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2549</TotalTime>
  <Words>1754</Words>
  <Application>Microsoft Office PowerPoint</Application>
  <PresentationFormat>宽屏</PresentationFormat>
  <Paragraphs>119</Paragraphs>
  <Slides>26</Slides>
  <Notes>0</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5" baseType="lpstr">
      <vt:lpstr>system-ui</vt:lpstr>
      <vt:lpstr>等线</vt:lpstr>
      <vt:lpstr>等线 Light</vt:lpstr>
      <vt:lpstr>黑体</vt:lpstr>
      <vt:lpstr>宋体</vt:lpstr>
      <vt:lpstr>Arial</vt:lpstr>
      <vt:lpstr>Times New Roman</vt:lpstr>
      <vt:lpstr>Office 主题​​</vt:lpstr>
      <vt:lpstr>Visio</vt:lpstr>
      <vt:lpstr>电动汽车CAN总线网络通信系统设计</vt:lpstr>
      <vt:lpstr>目录</vt:lpstr>
      <vt:lpstr>选题背景和意义</vt:lpstr>
      <vt:lpstr>选题背景和意义</vt:lpstr>
      <vt:lpstr>选题背景和意义</vt:lpstr>
      <vt:lpstr>国内外研究现状</vt:lpstr>
      <vt:lpstr>国内外研究现状</vt:lpstr>
      <vt:lpstr>国内外研究现状</vt:lpstr>
      <vt:lpstr>CAN总线系统的仿真分析</vt:lpstr>
      <vt:lpstr>CAN总线系统的仿真分析</vt:lpstr>
      <vt:lpstr>PowerPoint 演示文稿</vt:lpstr>
      <vt:lpstr>CAN总线系统的仿真分析</vt:lpstr>
      <vt:lpstr>CAN总线系统的设计搭建</vt:lpstr>
      <vt:lpstr>CAN总线系统的设计搭建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论文的总结与不足</vt:lpstr>
      <vt:lpstr>PowerPoint 演示文稿</vt:lpstr>
      <vt:lpstr>PowerPoint 演示文稿</vt:lpstr>
      <vt:lpstr>PowerPoint 演示文稿</vt:lpstr>
      <vt:lpstr>请老师批评指正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 翊尧</dc:creator>
  <cp:lastModifiedBy>马 翊尧</cp:lastModifiedBy>
  <cp:revision>26</cp:revision>
  <dcterms:created xsi:type="dcterms:W3CDTF">2023-06-03T09:56:22Z</dcterms:created>
  <dcterms:modified xsi:type="dcterms:W3CDTF">2023-06-08T10:19:30Z</dcterms:modified>
</cp:coreProperties>
</file>